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78" r:id="rId3"/>
    <p:sldId id="256" r:id="rId4"/>
    <p:sldId id="258" r:id="rId5"/>
    <p:sldId id="259" r:id="rId6"/>
    <p:sldId id="260" r:id="rId7"/>
    <p:sldId id="261" r:id="rId8"/>
    <p:sldId id="267" r:id="rId9"/>
    <p:sldId id="263" r:id="rId10"/>
    <p:sldId id="268" r:id="rId11"/>
    <p:sldId id="269" r:id="rId12"/>
    <p:sldId id="277" r:id="rId13"/>
    <p:sldId id="271" r:id="rId14"/>
    <p:sldId id="276" r:id="rId15"/>
    <p:sldId id="273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0697" autoAdjust="0"/>
    <p:restoredTop sz="94591" autoAdjust="0"/>
  </p:normalViewPr>
  <p:slideViewPr>
    <p:cSldViewPr showGuides="1">
      <p:cViewPr>
        <p:scale>
          <a:sx n="102" d="100"/>
          <a:sy n="102" d="100"/>
        </p:scale>
        <p:origin x="36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050544-AE8D-4E4D-8580-D6A30576D274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C96DAA-041C-45E0-8BBC-B42E4E55D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146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sb</a:t>
            </a:r>
            <a:r>
              <a:rPr lang="en-US" dirty="0" smtClean="0"/>
              <a:t>=stratum </a:t>
            </a:r>
            <a:r>
              <a:rPr lang="en-US" dirty="0" err="1" smtClean="0"/>
              <a:t>basale</a:t>
            </a:r>
            <a:r>
              <a:rPr lang="en-US" dirty="0" smtClean="0"/>
              <a:t>	</a:t>
            </a:r>
            <a:r>
              <a:rPr lang="en-US" dirty="0" err="1" smtClean="0"/>
              <a:t>sc</a:t>
            </a:r>
            <a:r>
              <a:rPr lang="en-US" dirty="0" smtClean="0"/>
              <a:t>=stratum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corneum</a:t>
            </a:r>
            <a:r>
              <a:rPr lang="en-US" baseline="0" dirty="0" smtClean="0"/>
              <a:t>	</a:t>
            </a:r>
            <a:r>
              <a:rPr lang="en-US" baseline="0" dirty="0" err="1" smtClean="0"/>
              <a:t>sg</a:t>
            </a:r>
            <a:r>
              <a:rPr lang="en-US" baseline="0" dirty="0" smtClean="0"/>
              <a:t>=stratum </a:t>
            </a:r>
            <a:r>
              <a:rPr lang="en-US" baseline="0" dirty="0" err="1" smtClean="0"/>
              <a:t>granulosum</a:t>
            </a:r>
            <a:r>
              <a:rPr lang="en-US" baseline="0" dirty="0" smtClean="0"/>
              <a:t>	</a:t>
            </a:r>
            <a:r>
              <a:rPr lang="en-US" baseline="0" dirty="0" err="1" smtClean="0"/>
              <a:t>sp</a:t>
            </a:r>
            <a:r>
              <a:rPr lang="en-US" baseline="0" dirty="0" smtClean="0"/>
              <a:t>=stratum </a:t>
            </a:r>
            <a:r>
              <a:rPr lang="en-US" baseline="0" dirty="0" err="1" smtClean="0"/>
              <a:t>spinosum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464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Der=dermis		d=sweat gland duct	</a:t>
            </a:r>
            <a:r>
              <a:rPr lang="en-US" dirty="0" err="1" smtClean="0"/>
              <a:t>Epi</a:t>
            </a:r>
            <a:r>
              <a:rPr lang="en-US" dirty="0" smtClean="0"/>
              <a:t>=</a:t>
            </a:r>
            <a:r>
              <a:rPr lang="en-US" baseline="0" dirty="0" smtClean="0"/>
              <a:t>epidermis	g=sweat gland </a:t>
            </a:r>
          </a:p>
          <a:p>
            <a:r>
              <a:rPr lang="en-US" baseline="0" dirty="0" err="1" smtClean="0"/>
              <a:t>hf</a:t>
            </a:r>
            <a:r>
              <a:rPr lang="en-US" baseline="0" dirty="0" smtClean="0"/>
              <a:t>=hair follicle	</a:t>
            </a:r>
            <a:r>
              <a:rPr lang="en-US" baseline="0" dirty="0" err="1" smtClean="0"/>
              <a:t>hyp</a:t>
            </a:r>
            <a:r>
              <a:rPr lang="en-US" baseline="0" dirty="0" smtClean="0"/>
              <a:t>=hypodermis	</a:t>
            </a:r>
            <a:r>
              <a:rPr lang="en-US" baseline="0" dirty="0" err="1" smtClean="0"/>
              <a:t>myoE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myoepithelial</a:t>
            </a:r>
            <a:r>
              <a:rPr lang="en-US" baseline="0" dirty="0" smtClean="0"/>
              <a:t> cells	</a:t>
            </a:r>
            <a:r>
              <a:rPr lang="en-US" baseline="0" dirty="0" err="1" smtClean="0"/>
              <a:t>SebG</a:t>
            </a:r>
            <a:r>
              <a:rPr lang="en-US" baseline="0" dirty="0" smtClean="0"/>
              <a:t>=sebaceous gland	</a:t>
            </a:r>
          </a:p>
          <a:p>
            <a:r>
              <a:rPr lang="en-US" baseline="0" dirty="0" err="1" smtClean="0"/>
              <a:t>SwG</a:t>
            </a:r>
            <a:r>
              <a:rPr lang="en-US" baseline="0" dirty="0" smtClean="0"/>
              <a:t>=sweat gland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796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Epi</a:t>
            </a:r>
            <a:r>
              <a:rPr lang="en-US" dirty="0" smtClean="0"/>
              <a:t>=epidermis		</a:t>
            </a:r>
            <a:r>
              <a:rPr lang="en-US" dirty="0" err="1" smtClean="0"/>
              <a:t>hd</a:t>
            </a:r>
            <a:r>
              <a:rPr lang="en-US" dirty="0" smtClean="0"/>
              <a:t>=</a:t>
            </a:r>
            <a:r>
              <a:rPr lang="en-US" dirty="0" err="1" smtClean="0"/>
              <a:t>hemidesmosomes</a:t>
            </a:r>
            <a:r>
              <a:rPr lang="en-US" dirty="0" smtClean="0"/>
              <a:t>* 		mc=</a:t>
            </a:r>
            <a:r>
              <a:rPr lang="en-US" dirty="0" err="1" smtClean="0"/>
              <a:t>Meissner’s</a:t>
            </a:r>
            <a:r>
              <a:rPr lang="en-US" dirty="0" smtClean="0"/>
              <a:t> corpuscle		</a:t>
            </a:r>
          </a:p>
          <a:p>
            <a:r>
              <a:rPr lang="en-US" dirty="0" err="1" smtClean="0"/>
              <a:t>Sc</a:t>
            </a:r>
            <a:r>
              <a:rPr lang="en-US" dirty="0" smtClean="0"/>
              <a:t>=stratum </a:t>
            </a:r>
            <a:r>
              <a:rPr lang="en-US" dirty="0" err="1" smtClean="0"/>
              <a:t>corneum</a:t>
            </a:r>
            <a:r>
              <a:rPr lang="en-US" dirty="0" smtClean="0"/>
              <a:t> of epidermis	</a:t>
            </a:r>
            <a:r>
              <a:rPr lang="en-US" dirty="0" err="1" smtClean="0"/>
              <a:t>ss</a:t>
            </a:r>
            <a:r>
              <a:rPr lang="en-US" dirty="0" smtClean="0"/>
              <a:t>=stratum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spinosum</a:t>
            </a:r>
            <a:r>
              <a:rPr lang="en-US" baseline="0" dirty="0" smtClean="0"/>
              <a:t>		</a:t>
            </a:r>
            <a:r>
              <a:rPr lang="en-US" baseline="0" dirty="0" err="1" smtClean="0"/>
              <a:t>SwD</a:t>
            </a:r>
            <a:r>
              <a:rPr lang="en-US" baseline="0" dirty="0" smtClean="0"/>
              <a:t>=sweat duct</a:t>
            </a:r>
          </a:p>
          <a:p>
            <a:r>
              <a:rPr lang="en-US" baseline="0" dirty="0" err="1" smtClean="0"/>
              <a:t>SwG</a:t>
            </a:r>
            <a:r>
              <a:rPr lang="en-US" baseline="0" dirty="0" smtClean="0"/>
              <a:t>=sweat gland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*NOTE:</a:t>
            </a:r>
            <a:r>
              <a:rPr lang="en-US" baseline="0" dirty="0" smtClean="0"/>
              <a:t>  you </a:t>
            </a:r>
            <a:r>
              <a:rPr lang="en-US" dirty="0" smtClean="0"/>
              <a:t>can’t</a:t>
            </a:r>
            <a:r>
              <a:rPr lang="en-US" baseline="0" dirty="0" smtClean="0"/>
              <a:t> actually SEE the </a:t>
            </a:r>
            <a:r>
              <a:rPr lang="en-US" baseline="0" dirty="0" err="1" smtClean="0"/>
              <a:t>hemidesmosomes</a:t>
            </a:r>
            <a:r>
              <a:rPr lang="en-US" baseline="0" dirty="0" smtClean="0"/>
              <a:t>, but you can see evidence of their presence by the spiny basal processes that seem to “insert” into the underlying connective tissue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520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epi</a:t>
            </a:r>
            <a:r>
              <a:rPr lang="en-US" dirty="0" smtClean="0"/>
              <a:t>=epidermis		pc=</a:t>
            </a:r>
            <a:r>
              <a:rPr lang="en-US" dirty="0" err="1" smtClean="0"/>
              <a:t>Pacinian</a:t>
            </a:r>
            <a:r>
              <a:rPr lang="en-US" dirty="0" smtClean="0"/>
              <a:t> corpuscle		</a:t>
            </a:r>
            <a:r>
              <a:rPr lang="en-US" dirty="0" err="1" smtClean="0"/>
              <a:t>sc</a:t>
            </a:r>
            <a:r>
              <a:rPr lang="en-US" dirty="0" smtClean="0"/>
              <a:t>=stratum </a:t>
            </a:r>
            <a:r>
              <a:rPr lang="en-US" dirty="0" err="1" smtClean="0"/>
              <a:t>corneum</a:t>
            </a:r>
            <a:r>
              <a:rPr lang="en-US" dirty="0" smtClean="0"/>
              <a:t> of epidermis	</a:t>
            </a:r>
            <a:r>
              <a:rPr lang="en-US" baseline="0" dirty="0" smtClean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729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7297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err="1" smtClean="0"/>
              <a:t>StB</a:t>
            </a:r>
            <a:r>
              <a:rPr lang="en-US" baseline="0" dirty="0" smtClean="0"/>
              <a:t>=stratum </a:t>
            </a:r>
            <a:r>
              <a:rPr lang="en-US" baseline="0" dirty="0" err="1" smtClean="0"/>
              <a:t>basale</a:t>
            </a:r>
            <a:r>
              <a:rPr lang="en-US" baseline="0" dirty="0" smtClean="0"/>
              <a:t>	</a:t>
            </a:r>
            <a:r>
              <a:rPr lang="en-US" baseline="0" dirty="0" err="1" smtClean="0"/>
              <a:t>StSp</a:t>
            </a:r>
            <a:r>
              <a:rPr lang="en-US" baseline="0" dirty="0" smtClean="0"/>
              <a:t>=stratum </a:t>
            </a:r>
            <a:r>
              <a:rPr lang="en-US" baseline="0" dirty="0" err="1" smtClean="0"/>
              <a:t>spinosum</a:t>
            </a:r>
            <a:r>
              <a:rPr lang="en-US" baseline="0" dirty="0" smtClean="0"/>
              <a:t>		</a:t>
            </a:r>
            <a:r>
              <a:rPr lang="en-US" baseline="0" dirty="0" err="1" smtClean="0"/>
              <a:t>StG</a:t>
            </a:r>
            <a:r>
              <a:rPr lang="en-US" baseline="0" dirty="0" smtClean="0"/>
              <a:t>=stratum </a:t>
            </a:r>
            <a:r>
              <a:rPr lang="en-US" baseline="0" dirty="0" err="1" smtClean="0"/>
              <a:t>granulosum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SwD</a:t>
            </a:r>
            <a:r>
              <a:rPr lang="en-US" baseline="0" dirty="0" smtClean="0"/>
              <a:t>=sweat gland duct	</a:t>
            </a:r>
            <a:r>
              <a:rPr lang="en-US" baseline="0" dirty="0" err="1" smtClean="0"/>
              <a:t>SwG</a:t>
            </a:r>
            <a:r>
              <a:rPr lang="en-US" baseline="0" dirty="0" smtClean="0"/>
              <a:t>=sweat gland secretory portion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7297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pd</a:t>
            </a:r>
            <a:r>
              <a:rPr lang="en-US" dirty="0" smtClean="0"/>
              <a:t> = papillary dermis	Sb</a:t>
            </a:r>
            <a:r>
              <a:rPr lang="en-US" baseline="0" dirty="0" smtClean="0"/>
              <a:t> = stratum </a:t>
            </a:r>
            <a:r>
              <a:rPr lang="en-US" baseline="0" dirty="0" err="1" smtClean="0"/>
              <a:t>basale</a:t>
            </a:r>
            <a:r>
              <a:rPr lang="en-US" baseline="0" dirty="0" smtClean="0"/>
              <a:t>	</a:t>
            </a:r>
            <a:r>
              <a:rPr lang="en-US" baseline="0" dirty="0" err="1" smtClean="0"/>
              <a:t>Sp</a:t>
            </a:r>
            <a:r>
              <a:rPr lang="en-US" baseline="0" dirty="0" smtClean="0"/>
              <a:t> = stratum </a:t>
            </a:r>
            <a:r>
              <a:rPr lang="en-US" baseline="0" dirty="0" err="1" smtClean="0"/>
              <a:t>spinosum</a:t>
            </a:r>
            <a:r>
              <a:rPr lang="en-US" baseline="0" dirty="0" smtClean="0"/>
              <a:t>	</a:t>
            </a:r>
          </a:p>
          <a:p>
            <a:r>
              <a:rPr lang="en-US" baseline="0" dirty="0" err="1" smtClean="0"/>
              <a:t>Sg</a:t>
            </a:r>
            <a:r>
              <a:rPr lang="en-US" baseline="0" dirty="0" smtClean="0"/>
              <a:t> = stratum </a:t>
            </a:r>
            <a:r>
              <a:rPr lang="en-US" baseline="0" dirty="0" err="1" smtClean="0"/>
              <a:t>granulosum</a:t>
            </a:r>
            <a:r>
              <a:rPr lang="en-US" baseline="0" dirty="0" smtClean="0"/>
              <a:t>	</a:t>
            </a:r>
            <a:r>
              <a:rPr lang="en-US" baseline="0" dirty="0" err="1" smtClean="0"/>
              <a:t>Sc</a:t>
            </a:r>
            <a:r>
              <a:rPr lang="en-US" baseline="0" dirty="0" smtClean="0"/>
              <a:t> = stratum </a:t>
            </a:r>
            <a:r>
              <a:rPr lang="en-US" baseline="0" dirty="0" err="1" smtClean="0"/>
              <a:t>corneum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2704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d=sweat gland duct	g=sweat</a:t>
            </a:r>
            <a:r>
              <a:rPr lang="en-US" baseline="0" dirty="0" smtClean="0"/>
              <a:t> gland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00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mc=</a:t>
            </a:r>
            <a:r>
              <a:rPr lang="en-US" dirty="0" err="1" smtClean="0"/>
              <a:t>Meissner’s</a:t>
            </a:r>
            <a:r>
              <a:rPr lang="en-US" dirty="0" smtClean="0"/>
              <a:t> corpuscle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C96DAA-041C-45E0-8BBC-B42E4E55D80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425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671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42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796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192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907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237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55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418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939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673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766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AB78A-0A41-4E65-B5E6-0705A1586CB2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2F33B-8422-44A2-A8F5-8155A13873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078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aperio.duhs.duke.edu/DukeHistology/Connective_Tissue/0058_D.svs/view.apml?X=-0.0333557821770895&amp;Y=-0.308022408560958&amp;zoom=12.5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aperio.duhs.duke.edu/DukeHistology/Connective_Tissue/0058_D.svs/view.apml?X=0.223580856073848&amp;Y=-0.33866320772692&amp;zoom=69.444444444444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aperio.duhs.duke.edu/DukeHistology/Integumentary_System/0059_L%20Eyelid,%20Monkey,%20H&amp;E-adj.svs/view.apml?X=-0.058727449576979&amp;Y=0.110880017740803&amp;zoom=1.86363636363636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aperio.duhs.duke.edu/DukeHistology/Muscle/0093_N%20Rectal%20Anal%20Junction,%20Mammal.svs/view.apml?X=0.286240777271779&amp;Y=0.153983390295452&amp;zoom=3.125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aperio.duhs.duke.edu/DukeHistology/Bone_and_Cartilage/0012_A_adjusted.svs/view.apml?X=0.19984571629992&amp;Y=0.110301318986022&amp;zoom=12.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aperio.duhs.duke.edu/DukeHistology/Integumentary_System/0097_L%20Fingertip,%20Monkey,%20TB.svs/view.apml?X=-0.10982566454776&amp;Y=-0.326912338880742&amp;zoom=12.5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aperio.duhs.duke.edu/DukeHistology/Integumentary_System/0097_L%20Fingertip,%20Monkey,%20TB.svs/view.apml?X=0.0499982112615544&amp;Y=0.131613311036925&amp;zoom=1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aperio.duhs.duke.edu/DukeHistology/Integumentary_System/0065_L%20Skin,%20Foot,%20Human,%20H&amp;E.svs/view.apml?X=0.252060219871916&amp;Y=-0.349149026749041&amp;zoom=12.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aperio.duhs.duke.edu/DukeHistology/Integumentary_System/0065_L%20Skin,%20Foot,%20Human,%20H&amp;E.svs/view.apml?X=-0.247834864530505&amp;Y=-0.430848801045829&amp;zoom=25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aperio.duhs.duke.edu/DukeHistology/Connective_Tissue/0306_D.svs/view.apml?X=0.0362797662487905&amp;Y=-0.1668753668303&amp;zoom=3.125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aperio.duhs.duke.edu/DukeHistology/Connective_Tissue/0306_D.svs/view.apml?X=0.0858502312825143&amp;Y=-0.393218333195519&amp;zoom=20" TargetMode="Externa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aperio.duhs.duke.edu/DukeHistology/Connective_Tissue/0306_D.svs/view.apml?X=0.192065541157836&amp;Y=-0.240229262692998&amp;zoom=2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aperio.duhs.duke.edu/DukeHistology/Integumentary_System/UMich_104-2_40X.svs/view.apml?X=-0.279659275258208&amp;Y=0.279367302669912&amp;zoom=10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aperio.duhs.duke.edu/DukeHistology/Integumentary_System/UMich_104-2_40X.svs/view.apml?X=0.380480180770707&amp;Y=0.0846761865987945&amp;zoom=100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aperio.duhs.duke.edu/DukeHistology/Integumentary_System/UCSF_180_40X.svs/view.apml?X=-0.283426532000628&amp;Y=0.254035595571474&amp;zoom=3.12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aperio.duhs.duke.edu/DukeHistology/Integumentary_System/UCSF_180_40X.svs/view.apml?X=0.0463182531540111&amp;Y=0.118601283583735&amp;zoom=12.5" TargetMode="Externa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037" y="0"/>
            <a:ext cx="7772400" cy="762000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Slide 0058: thin skin</a:t>
            </a:r>
            <a:endParaRPr lang="en-US" dirty="0"/>
          </a:p>
        </p:txBody>
      </p:sp>
      <p:pic>
        <p:nvPicPr>
          <p:cNvPr id="6146" name="Picture 2" descr="C:\Users\jvelkey\AppData\Local\Temp\SNAGHTML1067c7.PN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49"/>
            <a:ext cx="9134475" cy="607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81782" y="4050268"/>
            <a:ext cx="1666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reticular dermis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362782" y="5117068"/>
            <a:ext cx="1691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papillary dermis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961292" y="4636477"/>
            <a:ext cx="228600" cy="65353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" y="4343400"/>
            <a:ext cx="1208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weat duct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3972382" y="1459468"/>
            <a:ext cx="1294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hypodermis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966759" y="2030996"/>
            <a:ext cx="13960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weat glands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981782" y="2400328"/>
            <a:ext cx="142418" cy="4190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981782" y="2400328"/>
            <a:ext cx="523418" cy="4190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37893" y="2098431"/>
            <a:ext cx="1208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weat duct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4431323" y="2400328"/>
            <a:ext cx="369277" cy="48941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7620000" y="4050268"/>
            <a:ext cx="152400" cy="3693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010400" y="3733800"/>
            <a:ext cx="1284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melanocyte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922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3771"/>
          </a:xfrm>
        </p:spPr>
        <p:txBody>
          <a:bodyPr/>
          <a:lstStyle/>
          <a:p>
            <a:r>
              <a:rPr lang="en-US" dirty="0" smtClean="0">
                <a:hlinkClick r:id="rId3"/>
              </a:rPr>
              <a:t>Melanocytes &amp; Langerhans Cells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" t="4285" r="867" b="1519"/>
          <a:stretch/>
        </p:blipFill>
        <p:spPr bwMode="auto">
          <a:xfrm>
            <a:off x="119742" y="783771"/>
            <a:ext cx="8926287" cy="6074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H="1">
            <a:off x="5244165" y="2896383"/>
            <a:ext cx="1155260" cy="4183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399424" y="2896383"/>
            <a:ext cx="991976" cy="8374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573486" y="2602468"/>
            <a:ext cx="1374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melanocytes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990600" y="5029200"/>
            <a:ext cx="1143000" cy="1066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990600" y="4419600"/>
            <a:ext cx="990600" cy="1676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990600" y="3962400"/>
            <a:ext cx="990600" cy="2133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52400" y="6096000"/>
            <a:ext cx="1723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Langerhans cells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3962400" y="3374572"/>
            <a:ext cx="396262" cy="369332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US" dirty="0" err="1" smtClean="0"/>
              <a:t>sb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3429000" y="4431268"/>
            <a:ext cx="396262" cy="369332"/>
          </a:xfrm>
          <a:prstGeom prst="rect">
            <a:avLst/>
          </a:prstGeom>
          <a:noFill/>
          <a:effectLst>
            <a:glow rad="38100">
              <a:schemeClr val="bg1"/>
            </a:glow>
          </a:effectLst>
        </p:spPr>
        <p:txBody>
          <a:bodyPr wrap="none" rtlCol="0">
            <a:spAutoFit/>
          </a:bodyPr>
          <a:lstStyle/>
          <a:p>
            <a:r>
              <a:rPr lang="en-US" dirty="0" err="1" smtClean="0"/>
              <a:t>sp</a:t>
            </a:r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2956538" y="5453742"/>
            <a:ext cx="383438" cy="369332"/>
          </a:xfrm>
          <a:prstGeom prst="rect">
            <a:avLst/>
          </a:prstGeom>
          <a:noFill/>
          <a:effectLst>
            <a:glow rad="38100">
              <a:schemeClr val="bg1"/>
            </a:glow>
          </a:effectLst>
        </p:spPr>
        <p:txBody>
          <a:bodyPr wrap="none" rtlCol="0">
            <a:spAutoFit/>
          </a:bodyPr>
          <a:lstStyle/>
          <a:p>
            <a:r>
              <a:rPr lang="en-US" dirty="0" err="1" smtClean="0"/>
              <a:t>sg</a:t>
            </a:r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2895600" y="5781096"/>
            <a:ext cx="372218" cy="369332"/>
          </a:xfrm>
          <a:prstGeom prst="rect">
            <a:avLst/>
          </a:prstGeom>
          <a:noFill/>
          <a:effectLst>
            <a:glow rad="38100">
              <a:schemeClr val="bg1"/>
            </a:glow>
          </a:effectLst>
        </p:spPr>
        <p:txBody>
          <a:bodyPr wrap="none" rtlCol="0">
            <a:spAutoFit/>
          </a:bodyPr>
          <a:lstStyle/>
          <a:p>
            <a:r>
              <a:rPr lang="en-US" dirty="0" err="1" smtClean="0"/>
              <a:t>sc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83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037" y="0"/>
            <a:ext cx="7772400" cy="762000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Slide 0059: Lip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32" name="Picture 8" descr="C:\Users\jvelkey\AppData\Local\Temp\SNAGHTML937e1.PN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49"/>
            <a:ext cx="9134475" cy="607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95400" y="4038600"/>
            <a:ext cx="14109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o</a:t>
            </a:r>
            <a:r>
              <a:rPr lang="en-US" sz="1600" i="1" dirty="0" smtClean="0"/>
              <a:t>rbicularis </a:t>
            </a:r>
            <a:r>
              <a:rPr lang="en-US" sz="1600" i="1" dirty="0" err="1" smtClean="0"/>
              <a:t>oris</a:t>
            </a:r>
            <a:endParaRPr lang="en-US" sz="1600" i="1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1447800" y="4906108"/>
            <a:ext cx="533400" cy="6096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981200" y="5515708"/>
            <a:ext cx="13387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m</a:t>
            </a:r>
            <a:r>
              <a:rPr lang="en-US" sz="1600" dirty="0" smtClean="0"/>
              <a:t>ucous gland</a:t>
            </a:r>
            <a:endParaRPr lang="en-US" sz="16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221523" y="2362200"/>
            <a:ext cx="228601" cy="144303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38201" y="1992868"/>
            <a:ext cx="3657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</a:t>
            </a:r>
            <a:r>
              <a:rPr lang="en-US" sz="1600" dirty="0" smtClean="0"/>
              <a:t>lips of </a:t>
            </a:r>
            <a:r>
              <a:rPr lang="en-US" sz="1600" i="1" dirty="0" err="1" smtClean="0"/>
              <a:t>levator</a:t>
            </a:r>
            <a:r>
              <a:rPr lang="en-US" sz="1600" i="1" dirty="0" smtClean="0"/>
              <a:t>/depressor </a:t>
            </a:r>
            <a:r>
              <a:rPr lang="en-US" sz="1600" i="1" dirty="0" err="1" smtClean="0"/>
              <a:t>labii</a:t>
            </a:r>
            <a:r>
              <a:rPr lang="en-US" sz="1600" i="1" dirty="0" smtClean="0"/>
              <a:t> </a:t>
            </a:r>
            <a:r>
              <a:rPr lang="en-US" sz="1600" dirty="0" smtClean="0"/>
              <a:t>muscles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7776267" y="6400800"/>
            <a:ext cx="1097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h</a:t>
            </a:r>
            <a:r>
              <a:rPr lang="en-US" sz="1600" dirty="0" smtClean="0"/>
              <a:t>air follicle</a:t>
            </a:r>
            <a:endParaRPr lang="en-US" sz="1600" dirty="0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7776267" y="6172200"/>
            <a:ext cx="377133" cy="2286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5257800" y="2667000"/>
            <a:ext cx="0" cy="41671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48000" y="2382606"/>
            <a:ext cx="28654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hair follicles &amp; sebaceous glands</a:t>
            </a:r>
            <a:endParaRPr lang="en-US" sz="1600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3319900" y="2667000"/>
            <a:ext cx="261500" cy="41671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267200" y="2667000"/>
            <a:ext cx="0" cy="41671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886200" y="2667000"/>
            <a:ext cx="0" cy="41671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800600" y="2667000"/>
            <a:ext cx="0" cy="41671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562600" y="2667000"/>
            <a:ext cx="348100" cy="49291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80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037" y="0"/>
            <a:ext cx="7772400" cy="762000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Slide 0093: </a:t>
            </a:r>
            <a:r>
              <a:rPr lang="en-US" dirty="0" err="1" smtClean="0">
                <a:hlinkClick r:id="rId2"/>
              </a:rPr>
              <a:t>rectoanal</a:t>
            </a:r>
            <a:r>
              <a:rPr lang="en-US" dirty="0" smtClean="0">
                <a:hlinkClick r:id="rId2"/>
              </a:rPr>
              <a:t> junction</a:t>
            </a:r>
            <a:endParaRPr lang="en-US" dirty="0"/>
          </a:p>
        </p:txBody>
      </p:sp>
      <p:pic>
        <p:nvPicPr>
          <p:cNvPr id="5122" name="Picture 2" descr="C:\Users\jvelkey\AppData\Local\Temp\SNAGHTML193439.PN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49"/>
            <a:ext cx="9134475" cy="607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943708" y="2866292"/>
            <a:ext cx="152400" cy="8477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6200" y="2372380"/>
            <a:ext cx="243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Keratinized </a:t>
            </a:r>
            <a:r>
              <a:rPr lang="en-US" sz="1400" dirty="0" err="1" smtClean="0"/>
              <a:t>epith</a:t>
            </a:r>
            <a:r>
              <a:rPr lang="en-US" sz="1400" dirty="0" smtClean="0"/>
              <a:t> with hair follicles &amp; sebaceous glands</a:t>
            </a:r>
            <a:endParaRPr 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6248400" y="4038600"/>
            <a:ext cx="1596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a</a:t>
            </a:r>
            <a:r>
              <a:rPr lang="en-US" b="1" dirty="0" smtClean="0"/>
              <a:t>pocrine gland</a:t>
            </a:r>
            <a:endParaRPr lang="en-US" b="1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7239000" y="4343400"/>
            <a:ext cx="152400" cy="5334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245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037" y="0"/>
            <a:ext cx="7772400" cy="762000"/>
          </a:xfrm>
        </p:spPr>
        <p:txBody>
          <a:bodyPr/>
          <a:lstStyle/>
          <a:p>
            <a:r>
              <a:rPr lang="en-US" dirty="0" smtClean="0">
                <a:hlinkClick r:id="rId3"/>
              </a:rPr>
              <a:t>Slide 0012: pinna of ear</a:t>
            </a:r>
            <a:endParaRPr lang="en-US" dirty="0"/>
          </a:p>
        </p:txBody>
      </p:sp>
      <p:pic>
        <p:nvPicPr>
          <p:cNvPr id="4098" name="Picture 2" descr="C:\Users\jvelkey\AppData\Local\Temp\SNAGHTML1ec19a.PNG"/>
          <p:cNvPicPr>
            <a:picLocks noChangeAspect="1" noChangeArrowheads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781049"/>
            <a:ext cx="9134475" cy="607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67200" y="3276600"/>
            <a:ext cx="528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hyp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415378" y="2907268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derm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52800" y="2286000"/>
            <a:ext cx="474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epi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638800" y="3645932"/>
            <a:ext cx="304800" cy="31646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562600" y="3886200"/>
            <a:ext cx="599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SwG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971800" y="2895600"/>
            <a:ext cx="375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hf</a:t>
            </a:r>
            <a:endParaRPr lang="en-US" dirty="0"/>
          </a:p>
        </p:txBody>
      </p:sp>
      <p:cxnSp>
        <p:nvCxnSpPr>
          <p:cNvPr id="11" name="Straight Arrow Connector 10"/>
          <p:cNvCxnSpPr>
            <a:stCxn id="9" idx="3"/>
          </p:cNvCxnSpPr>
          <p:nvPr/>
        </p:nvCxnSpPr>
        <p:spPr>
          <a:xfrm>
            <a:off x="3347480" y="3080266"/>
            <a:ext cx="496881" cy="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248400" y="5574268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SebG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8311120" y="5398422"/>
            <a:ext cx="375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hf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49" t="26068" r="27297" b="13730"/>
          <a:stretch/>
        </p:blipFill>
        <p:spPr bwMode="auto">
          <a:xfrm rot="5400000">
            <a:off x="180186" y="4429024"/>
            <a:ext cx="2442210" cy="2310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25551" y="4549698"/>
            <a:ext cx="2920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d</a:t>
            </a:r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1689132" y="5071646"/>
            <a:ext cx="2808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g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082736" y="6521604"/>
            <a:ext cx="329706" cy="76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42744" y="6445404"/>
            <a:ext cx="700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myoE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166954" y="5833646"/>
            <a:ext cx="2808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6245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037" y="0"/>
            <a:ext cx="7772400" cy="762000"/>
          </a:xfrm>
        </p:spPr>
        <p:txBody>
          <a:bodyPr/>
          <a:lstStyle/>
          <a:p>
            <a:r>
              <a:rPr lang="en-US" dirty="0" smtClean="0">
                <a:hlinkClick r:id="rId3"/>
              </a:rPr>
              <a:t>Slide 0097: Fingertip</a:t>
            </a:r>
            <a:endParaRPr lang="en-US" dirty="0"/>
          </a:p>
        </p:txBody>
      </p:sp>
      <p:pic>
        <p:nvPicPr>
          <p:cNvPr id="3074" name="Picture 2" descr="C:\Users\jvelkey\AppData\Local\Temp\SNAGHTML2b05b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49"/>
            <a:ext cx="9134475" cy="607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24200" y="571500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sc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743200" y="3581400"/>
            <a:ext cx="829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dermis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67677" y="2286000"/>
            <a:ext cx="599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SwG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014330" y="2608440"/>
            <a:ext cx="1" cy="31646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4140765" y="3276600"/>
            <a:ext cx="278835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343400" y="3516868"/>
            <a:ext cx="596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SwD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455877" y="4870939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7174523" y="4067908"/>
            <a:ext cx="293077" cy="4572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846277" y="3768969"/>
            <a:ext cx="617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“</a:t>
            </a:r>
            <a:r>
              <a:rPr lang="en-US" dirty="0" err="1" smtClean="0"/>
              <a:t>hd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375945" y="6260068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mc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7212838" y="6107778"/>
            <a:ext cx="254762" cy="28129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57754" y="5070231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chemeClr val="bg1"/>
                </a:solidFill>
              </a:rPr>
              <a:t>epi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45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velkey\AppData\Local\Temp\SNAGHTML3494e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49"/>
            <a:ext cx="9134475" cy="607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037" y="0"/>
            <a:ext cx="7772400" cy="762000"/>
          </a:xfrm>
        </p:spPr>
        <p:txBody>
          <a:bodyPr/>
          <a:lstStyle/>
          <a:p>
            <a:r>
              <a:rPr lang="en-US" dirty="0" smtClean="0">
                <a:hlinkClick r:id="rId4"/>
              </a:rPr>
              <a:t>Slide 0097: Fingertip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51782" y="396240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chemeClr val="bg1"/>
                </a:solidFill>
              </a:rPr>
              <a:t>sc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08982" y="4202668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chemeClr val="bg1"/>
                </a:solidFill>
              </a:rPr>
              <a:t>epi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43200" y="3810000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dermis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162800" y="4572000"/>
            <a:ext cx="404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45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jvelkey\AppData\Local\Temp\SNAGHTML4bba2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49"/>
            <a:ext cx="9134475" cy="607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037" y="0"/>
            <a:ext cx="7772400" cy="762000"/>
          </a:xfrm>
        </p:spPr>
        <p:txBody>
          <a:bodyPr/>
          <a:lstStyle/>
          <a:p>
            <a:r>
              <a:rPr lang="en-US" dirty="0" smtClean="0">
                <a:hlinkClick r:id="rId4"/>
              </a:rPr>
              <a:t>Slide 0065: Plantar skin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95600" y="4659868"/>
            <a:ext cx="1666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</a:t>
            </a:r>
            <a:r>
              <a:rPr lang="en-US" dirty="0" smtClean="0"/>
              <a:t>eticular dermis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rot="942250">
            <a:off x="1719537" y="5936965"/>
            <a:ext cx="1691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dirty="0" smtClean="0"/>
              <a:t>apillary dermis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554988" y="4659868"/>
            <a:ext cx="273812" cy="3693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80083" y="4329752"/>
            <a:ext cx="596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SwD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034871" y="2006642"/>
            <a:ext cx="565329" cy="27935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57200" y="2106304"/>
            <a:ext cx="599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SwG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667582" y="1524000"/>
            <a:ext cx="1294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hypodermis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913309" y="3276600"/>
            <a:ext cx="2849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detail of stratum </a:t>
            </a:r>
            <a:r>
              <a:rPr lang="en-US" b="1" dirty="0" err="1" smtClean="0"/>
              <a:t>spinosum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9679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037" y="0"/>
            <a:ext cx="7772400" cy="762000"/>
          </a:xfrm>
        </p:spPr>
        <p:txBody>
          <a:bodyPr/>
          <a:lstStyle/>
          <a:p>
            <a:r>
              <a:rPr lang="en-US" dirty="0" smtClean="0">
                <a:hlinkClick r:id="rId3"/>
              </a:rPr>
              <a:t>Slide 0065: Plantar skin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" t="10014" r="1022" b="1235"/>
          <a:stretch/>
        </p:blipFill>
        <p:spPr bwMode="auto">
          <a:xfrm>
            <a:off x="0" y="695325"/>
            <a:ext cx="9134475" cy="616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6381750" y="5428593"/>
            <a:ext cx="381000" cy="4992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514600" y="1676400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StB</a:t>
            </a:r>
            <a:endParaRPr 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667000" y="2283023"/>
            <a:ext cx="4651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StSp</a:t>
            </a:r>
            <a:endParaRPr lang="en-US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667000" y="4264223"/>
            <a:ext cx="4074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StG</a:t>
            </a:r>
            <a:endParaRPr lang="en-US" sz="1200" b="1" dirty="0"/>
          </a:p>
        </p:txBody>
      </p:sp>
      <p:sp>
        <p:nvSpPr>
          <p:cNvPr id="8" name="TextBox 7"/>
          <p:cNvSpPr txBox="1"/>
          <p:nvPr/>
        </p:nvSpPr>
        <p:spPr>
          <a:xfrm rot="21114716">
            <a:off x="2550068" y="4695721"/>
            <a:ext cx="13661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“stratum </a:t>
            </a:r>
            <a:r>
              <a:rPr lang="en-US" sz="1200" b="1" dirty="0" err="1" smtClean="0"/>
              <a:t>lucidum</a:t>
            </a:r>
            <a:r>
              <a:rPr lang="en-US" sz="1200" b="1" dirty="0" smtClean="0"/>
              <a:t>”</a:t>
            </a:r>
            <a:endParaRPr lang="en-US" sz="1200" b="1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209800" y="4648200"/>
            <a:ext cx="180975" cy="7429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3295650" y="4505325"/>
            <a:ext cx="48820" cy="2190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3408755" y="4943475"/>
            <a:ext cx="58345" cy="2667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486025" y="5791200"/>
            <a:ext cx="180975" cy="7429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 rot="21114716">
            <a:off x="1875841" y="5390480"/>
            <a:ext cx="12882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stratum </a:t>
            </a:r>
            <a:r>
              <a:rPr lang="en-US" sz="1200" b="1" dirty="0" err="1" smtClean="0"/>
              <a:t>corneum</a:t>
            </a:r>
            <a:endParaRPr lang="en-US" sz="1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" y="2514600"/>
            <a:ext cx="4685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SwD</a:t>
            </a:r>
            <a:endParaRPr lang="en-US" sz="12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724179" y="4218801"/>
            <a:ext cx="4685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SwD</a:t>
            </a:r>
            <a:endParaRPr lang="en-US" sz="12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543800" y="2057400"/>
            <a:ext cx="4685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SwG</a:t>
            </a:r>
            <a:endParaRPr lang="en-US" sz="1200" b="1" dirty="0"/>
          </a:p>
        </p:txBody>
      </p:sp>
      <p:cxnSp>
        <p:nvCxnSpPr>
          <p:cNvPr id="24" name="Straight Connector 23"/>
          <p:cNvCxnSpPr>
            <a:endCxn id="23" idx="2"/>
          </p:cNvCxnSpPr>
          <p:nvPr/>
        </p:nvCxnSpPr>
        <p:spPr>
          <a:xfrm flipH="1" flipV="1">
            <a:off x="7778095" y="2334399"/>
            <a:ext cx="79047" cy="3187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103910" y="3048000"/>
            <a:ext cx="4685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SwD</a:t>
            </a:r>
            <a:endParaRPr lang="en-US" sz="1200" b="1" dirty="0"/>
          </a:p>
        </p:txBody>
      </p:sp>
      <p:cxnSp>
        <p:nvCxnSpPr>
          <p:cNvPr id="28" name="Straight Connector 27"/>
          <p:cNvCxnSpPr/>
          <p:nvPr/>
        </p:nvCxnSpPr>
        <p:spPr>
          <a:xfrm flipH="1" flipV="1">
            <a:off x="8121978" y="2895600"/>
            <a:ext cx="79047" cy="2286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 rot="21430123">
            <a:off x="5146098" y="4281954"/>
            <a:ext cx="11950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reticular dermis</a:t>
            </a:r>
            <a:endParaRPr lang="en-US" sz="1200" b="1" dirty="0"/>
          </a:p>
        </p:txBody>
      </p:sp>
      <p:sp>
        <p:nvSpPr>
          <p:cNvPr id="30" name="TextBox 29"/>
          <p:cNvSpPr txBox="1"/>
          <p:nvPr/>
        </p:nvSpPr>
        <p:spPr>
          <a:xfrm rot="21430123">
            <a:off x="7625930" y="5210945"/>
            <a:ext cx="12193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papillary dermis</a:t>
            </a:r>
            <a:endParaRPr lang="en-US" sz="1200" b="1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5286375" y="723900"/>
            <a:ext cx="152400" cy="9810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524500" y="2085975"/>
            <a:ext cx="190500" cy="12668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 rot="21430123">
            <a:off x="5084948" y="1751056"/>
            <a:ext cx="9433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hypodermis</a:t>
            </a:r>
            <a:endParaRPr lang="en-US" sz="1200" b="1" dirty="0"/>
          </a:p>
        </p:txBody>
      </p:sp>
      <p:cxnSp>
        <p:nvCxnSpPr>
          <p:cNvPr id="38" name="Straight Connector 37"/>
          <p:cNvCxnSpPr/>
          <p:nvPr/>
        </p:nvCxnSpPr>
        <p:spPr>
          <a:xfrm>
            <a:off x="4724400" y="3505200"/>
            <a:ext cx="0" cy="457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724400" y="4264223"/>
            <a:ext cx="0" cy="12647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424361" y="3933825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dermis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42709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7"/>
          <a:stretch/>
        </p:blipFill>
        <p:spPr bwMode="auto">
          <a:xfrm>
            <a:off x="152400" y="584774"/>
            <a:ext cx="8991600" cy="627322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162800" y="5943600"/>
            <a:ext cx="1011815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>
                <a:ea typeface="+mn-ea"/>
              </a:rPr>
              <a:t>Epidermis</a:t>
            </a:r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 flipH="1" flipV="1">
            <a:off x="6477000" y="5334000"/>
            <a:ext cx="129540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200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V="1">
            <a:off x="5410200" y="4953000"/>
            <a:ext cx="1524000" cy="4572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200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V="1">
            <a:off x="5486400" y="5410200"/>
            <a:ext cx="1524000" cy="3810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200"/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4114800" y="4876800"/>
            <a:ext cx="1295400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1600">
                <a:ea typeface="+mn-ea"/>
              </a:rPr>
              <a:t>Dermis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3333750" y="2752725"/>
            <a:ext cx="2339975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600">
                <a:ea typeface="+mn-ea"/>
              </a:rPr>
              <a:t>Hypodermis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6315075" y="2600325"/>
            <a:ext cx="1616075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>
                <a:ea typeface="+mn-ea"/>
              </a:rPr>
              <a:t>Sweat Glands</a:t>
            </a:r>
          </a:p>
        </p:txBody>
      </p:sp>
      <p:sp>
        <p:nvSpPr>
          <p:cNvPr id="5134" name="Line 14"/>
          <p:cNvSpPr>
            <a:spLocks noChangeShapeType="1"/>
          </p:cNvSpPr>
          <p:nvPr/>
        </p:nvSpPr>
        <p:spPr bwMode="auto">
          <a:xfrm>
            <a:off x="7467600" y="2895600"/>
            <a:ext cx="38100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200"/>
          </a:p>
        </p:txBody>
      </p:sp>
      <p:sp>
        <p:nvSpPr>
          <p:cNvPr id="5135" name="Line 15"/>
          <p:cNvSpPr>
            <a:spLocks noChangeShapeType="1"/>
          </p:cNvSpPr>
          <p:nvPr/>
        </p:nvSpPr>
        <p:spPr bwMode="auto">
          <a:xfrm>
            <a:off x="7467600" y="2895600"/>
            <a:ext cx="83820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200"/>
          </a:p>
        </p:txBody>
      </p:sp>
      <p:sp>
        <p:nvSpPr>
          <p:cNvPr id="5136" name="Line 16"/>
          <p:cNvSpPr>
            <a:spLocks noChangeShapeType="1"/>
          </p:cNvSpPr>
          <p:nvPr/>
        </p:nvSpPr>
        <p:spPr bwMode="auto">
          <a:xfrm>
            <a:off x="7467600" y="2895600"/>
            <a:ext cx="121920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200"/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2498725" y="801688"/>
            <a:ext cx="799642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>
                <a:ea typeface="+mn-ea"/>
              </a:rPr>
              <a:t>Tendon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3166219" y="3540972"/>
            <a:ext cx="1453988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ea typeface="+mn-ea"/>
              </a:rPr>
              <a:t>Blood Vessels</a:t>
            </a:r>
          </a:p>
        </p:txBody>
      </p:sp>
      <p:sp>
        <p:nvSpPr>
          <p:cNvPr id="5143" name="Line 23"/>
          <p:cNvSpPr>
            <a:spLocks noChangeShapeType="1"/>
          </p:cNvSpPr>
          <p:nvPr/>
        </p:nvSpPr>
        <p:spPr bwMode="auto">
          <a:xfrm>
            <a:off x="4572000" y="3733800"/>
            <a:ext cx="60960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200"/>
          </a:p>
        </p:txBody>
      </p:sp>
      <p:sp>
        <p:nvSpPr>
          <p:cNvPr id="5144" name="Line 24"/>
          <p:cNvSpPr>
            <a:spLocks noChangeShapeType="1"/>
          </p:cNvSpPr>
          <p:nvPr/>
        </p:nvSpPr>
        <p:spPr bwMode="auto">
          <a:xfrm flipH="1">
            <a:off x="3352800" y="3886200"/>
            <a:ext cx="15240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200"/>
          </a:p>
        </p:txBody>
      </p:sp>
      <p:sp>
        <p:nvSpPr>
          <p:cNvPr id="3091" name="Text Box 26"/>
          <p:cNvSpPr txBox="1"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hlinkClick r:id="rId3"/>
              </a:rPr>
              <a:t>Slide </a:t>
            </a:r>
            <a:r>
              <a:rPr lang="en-US" sz="3200" dirty="0" smtClean="0">
                <a:hlinkClick r:id="rId3"/>
              </a:rPr>
              <a:t>306 Plantar Skin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2629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6" descr="epidermi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00400" cy="2632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6413786" y="814450"/>
            <a:ext cx="837089" cy="584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dirty="0" smtClean="0"/>
              <a:t>dermal</a:t>
            </a:r>
          </a:p>
          <a:p>
            <a:pPr algn="ctr">
              <a:defRPr/>
            </a:pPr>
            <a:r>
              <a:rPr lang="en-US" sz="1600" dirty="0" smtClean="0"/>
              <a:t>papillae</a:t>
            </a:r>
            <a:endParaRPr lang="en-US" sz="1600" dirty="0"/>
          </a:p>
        </p:txBody>
      </p:sp>
      <p:sp>
        <p:nvSpPr>
          <p:cNvPr id="6156" name="Line 12"/>
          <p:cNvSpPr>
            <a:spLocks noChangeShapeType="1"/>
          </p:cNvSpPr>
          <p:nvPr/>
        </p:nvSpPr>
        <p:spPr bwMode="auto">
          <a:xfrm>
            <a:off x="7156376" y="1159670"/>
            <a:ext cx="387424" cy="54054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 flipH="1">
            <a:off x="6706020" y="1344613"/>
            <a:ext cx="172778" cy="4291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6786796" y="111825"/>
            <a:ext cx="1031051" cy="584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dirty="0" smtClean="0"/>
              <a:t>epidermal</a:t>
            </a:r>
          </a:p>
          <a:p>
            <a:pPr algn="ctr">
              <a:defRPr/>
            </a:pPr>
            <a:r>
              <a:rPr lang="en-US" sz="1600" dirty="0" smtClean="0"/>
              <a:t>ridges</a:t>
            </a:r>
            <a:endParaRPr lang="en-US" sz="1600" dirty="0"/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7350088" y="733425"/>
            <a:ext cx="301588" cy="4968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7743825" y="282297"/>
            <a:ext cx="742950" cy="10822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6" name="Text Box 18"/>
          <p:cNvSpPr txBox="1">
            <a:spLocks noChangeArrowheads="1"/>
          </p:cNvSpPr>
          <p:nvPr/>
        </p:nvSpPr>
        <p:spPr bwMode="auto">
          <a:xfrm>
            <a:off x="5940425" y="3173413"/>
            <a:ext cx="2063750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4343400" y="98942"/>
            <a:ext cx="2063750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/>
              <a:t>r</a:t>
            </a:r>
            <a:r>
              <a:rPr lang="en-US" sz="1600" dirty="0" smtClean="0"/>
              <a:t>eticular dermis</a:t>
            </a:r>
            <a:endParaRPr lang="en-US" sz="1600" dirty="0"/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 rot="20540374">
            <a:off x="3910113" y="1809734"/>
            <a:ext cx="1519390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/>
              <a:t>p</a:t>
            </a:r>
            <a:r>
              <a:rPr lang="en-US" sz="1600" dirty="0" smtClean="0"/>
              <a:t>apillary dermis</a:t>
            </a:r>
            <a:endParaRPr lang="en-US" sz="1600" dirty="0"/>
          </a:p>
        </p:txBody>
      </p:sp>
      <p:sp>
        <p:nvSpPr>
          <p:cNvPr id="6180" name="Text Box 36"/>
          <p:cNvSpPr txBox="1">
            <a:spLocks noChangeArrowheads="1"/>
          </p:cNvSpPr>
          <p:nvPr/>
        </p:nvSpPr>
        <p:spPr bwMode="auto">
          <a:xfrm rot="20732458">
            <a:off x="3137421" y="3028431"/>
            <a:ext cx="1720850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dirty="0" err="1" smtClean="0">
                <a:ea typeface="+mn-ea"/>
              </a:rPr>
              <a:t>Sb</a:t>
            </a:r>
            <a:endParaRPr lang="en-US" dirty="0">
              <a:ea typeface="+mn-ea"/>
            </a:endParaRPr>
          </a:p>
        </p:txBody>
      </p:sp>
      <p:sp>
        <p:nvSpPr>
          <p:cNvPr id="6183" name="Text Box 39"/>
          <p:cNvSpPr txBox="1">
            <a:spLocks noChangeArrowheads="1"/>
          </p:cNvSpPr>
          <p:nvPr/>
        </p:nvSpPr>
        <p:spPr bwMode="auto">
          <a:xfrm>
            <a:off x="3586756" y="3483712"/>
            <a:ext cx="412292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 smtClean="0">
                <a:ea typeface="+mn-ea"/>
              </a:rPr>
              <a:t>Sp</a:t>
            </a:r>
            <a:endParaRPr lang="en-US" dirty="0">
              <a:ea typeface="+mn-ea"/>
            </a:endParaRPr>
          </a:p>
        </p:txBody>
      </p:sp>
      <p:sp>
        <p:nvSpPr>
          <p:cNvPr id="6184" name="Text Box 40"/>
          <p:cNvSpPr txBox="1">
            <a:spLocks noChangeArrowheads="1"/>
          </p:cNvSpPr>
          <p:nvPr/>
        </p:nvSpPr>
        <p:spPr bwMode="auto">
          <a:xfrm rot="21200648">
            <a:off x="3579522" y="3874950"/>
            <a:ext cx="399468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 smtClean="0"/>
              <a:t>Sg</a:t>
            </a:r>
            <a:endParaRPr lang="en-US" dirty="0">
              <a:ea typeface="+mn-ea"/>
            </a:endParaRPr>
          </a:p>
        </p:txBody>
      </p:sp>
      <p:sp>
        <p:nvSpPr>
          <p:cNvPr id="6185" name="Text Box 41"/>
          <p:cNvSpPr txBox="1">
            <a:spLocks noChangeArrowheads="1"/>
          </p:cNvSpPr>
          <p:nvPr/>
        </p:nvSpPr>
        <p:spPr bwMode="auto">
          <a:xfrm>
            <a:off x="3622675" y="5475288"/>
            <a:ext cx="388248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 smtClean="0"/>
              <a:t>Sc</a:t>
            </a:r>
            <a:endParaRPr lang="en-US" dirty="0">
              <a:ea typeface="+mn-ea"/>
            </a:endParaRPr>
          </a:p>
        </p:txBody>
      </p:sp>
      <p:sp>
        <p:nvSpPr>
          <p:cNvPr id="6198" name="Text Box 54"/>
          <p:cNvSpPr txBox="1">
            <a:spLocks noChangeArrowheads="1"/>
          </p:cNvSpPr>
          <p:nvPr/>
        </p:nvSpPr>
        <p:spPr bwMode="auto">
          <a:xfrm>
            <a:off x="1851025" y="2287871"/>
            <a:ext cx="365806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 err="1" smtClean="0"/>
              <a:t>Sc</a:t>
            </a:r>
            <a:endParaRPr lang="en-US" sz="1600" dirty="0"/>
          </a:p>
        </p:txBody>
      </p:sp>
      <p:sp>
        <p:nvSpPr>
          <p:cNvPr id="6199" name="Text Box 55"/>
          <p:cNvSpPr txBox="1">
            <a:spLocks noChangeArrowheads="1"/>
          </p:cNvSpPr>
          <p:nvPr/>
        </p:nvSpPr>
        <p:spPr bwMode="auto">
          <a:xfrm>
            <a:off x="1381125" y="1700213"/>
            <a:ext cx="184150" cy="36988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6200" name="Text Box 56"/>
          <p:cNvSpPr txBox="1">
            <a:spLocks noChangeArrowheads="1"/>
          </p:cNvSpPr>
          <p:nvPr/>
        </p:nvSpPr>
        <p:spPr bwMode="auto">
          <a:xfrm>
            <a:off x="1292225" y="963613"/>
            <a:ext cx="184150" cy="36988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6205" name="Text Box 61"/>
          <p:cNvSpPr txBox="1">
            <a:spLocks noChangeArrowheads="1"/>
          </p:cNvSpPr>
          <p:nvPr/>
        </p:nvSpPr>
        <p:spPr bwMode="auto">
          <a:xfrm>
            <a:off x="1038225" y="366713"/>
            <a:ext cx="412292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 smtClean="0"/>
              <a:t>Sb</a:t>
            </a:r>
            <a:endParaRPr lang="en-US" dirty="0">
              <a:ea typeface="+mn-ea"/>
            </a:endParaRPr>
          </a:p>
        </p:txBody>
      </p:sp>
      <p:sp>
        <p:nvSpPr>
          <p:cNvPr id="6208" name="Line 64"/>
          <p:cNvSpPr>
            <a:spLocks noChangeShapeType="1"/>
          </p:cNvSpPr>
          <p:nvPr/>
        </p:nvSpPr>
        <p:spPr bwMode="auto">
          <a:xfrm flipH="1" flipV="1">
            <a:off x="981075" y="374650"/>
            <a:ext cx="1279525" cy="82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09" name="Text Box 65"/>
          <p:cNvSpPr txBox="1">
            <a:spLocks noChangeArrowheads="1"/>
          </p:cNvSpPr>
          <p:nvPr/>
        </p:nvSpPr>
        <p:spPr bwMode="auto">
          <a:xfrm rot="912755">
            <a:off x="1011325" y="2783230"/>
            <a:ext cx="662297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/>
              <a:t>n</a:t>
            </a:r>
            <a:r>
              <a:rPr lang="en-US" sz="1600" dirty="0" smtClean="0"/>
              <a:t>erve</a:t>
            </a:r>
            <a:endParaRPr lang="en-US" sz="1600" dirty="0"/>
          </a:p>
        </p:txBody>
      </p:sp>
      <p:sp>
        <p:nvSpPr>
          <p:cNvPr id="6211" name="Text Box 67"/>
          <p:cNvSpPr txBox="1">
            <a:spLocks noChangeArrowheads="1"/>
          </p:cNvSpPr>
          <p:nvPr/>
        </p:nvSpPr>
        <p:spPr bwMode="auto">
          <a:xfrm>
            <a:off x="6956425" y="2408238"/>
            <a:ext cx="1432765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/>
              <a:t>b</a:t>
            </a:r>
            <a:r>
              <a:rPr lang="en-US" dirty="0" smtClean="0">
                <a:ea typeface="+mn-ea"/>
              </a:rPr>
              <a:t>lood </a:t>
            </a:r>
            <a:r>
              <a:rPr lang="en-US" dirty="0"/>
              <a:t>v</a:t>
            </a:r>
            <a:r>
              <a:rPr lang="en-US" dirty="0" smtClean="0">
                <a:ea typeface="+mn-ea"/>
              </a:rPr>
              <a:t>essels</a:t>
            </a:r>
            <a:endParaRPr lang="en-US" dirty="0">
              <a:ea typeface="+mn-ea"/>
            </a:endParaRPr>
          </a:p>
        </p:txBody>
      </p:sp>
      <p:sp>
        <p:nvSpPr>
          <p:cNvPr id="6212" name="Line 68"/>
          <p:cNvSpPr>
            <a:spLocks noChangeShapeType="1"/>
          </p:cNvSpPr>
          <p:nvPr/>
        </p:nvSpPr>
        <p:spPr bwMode="auto">
          <a:xfrm flipH="1" flipV="1">
            <a:off x="6045200" y="2565400"/>
            <a:ext cx="939800" cy="38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44" name="Line 72"/>
          <p:cNvSpPr>
            <a:spLocks noChangeShapeType="1"/>
          </p:cNvSpPr>
          <p:nvPr/>
        </p:nvSpPr>
        <p:spPr bwMode="auto">
          <a:xfrm flipV="1">
            <a:off x="3200400" y="0"/>
            <a:ext cx="0" cy="26193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45" name="Line 73"/>
          <p:cNvSpPr>
            <a:spLocks noChangeShapeType="1"/>
          </p:cNvSpPr>
          <p:nvPr/>
        </p:nvSpPr>
        <p:spPr bwMode="auto">
          <a:xfrm flipH="1">
            <a:off x="0" y="2619375"/>
            <a:ext cx="3200400" cy="9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20" name="Line 76"/>
          <p:cNvSpPr>
            <a:spLocks noChangeShapeType="1"/>
          </p:cNvSpPr>
          <p:nvPr/>
        </p:nvSpPr>
        <p:spPr bwMode="auto">
          <a:xfrm>
            <a:off x="123825" y="342900"/>
            <a:ext cx="809625" cy="19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21" name="Line 77"/>
          <p:cNvSpPr>
            <a:spLocks noChangeShapeType="1"/>
          </p:cNvSpPr>
          <p:nvPr/>
        </p:nvSpPr>
        <p:spPr bwMode="auto">
          <a:xfrm flipV="1">
            <a:off x="923925" y="0"/>
            <a:ext cx="1066800" cy="37147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24" name="Text Box 80"/>
          <p:cNvSpPr txBox="1">
            <a:spLocks noChangeArrowheads="1"/>
          </p:cNvSpPr>
          <p:nvPr/>
        </p:nvSpPr>
        <p:spPr bwMode="auto">
          <a:xfrm>
            <a:off x="393700" y="0"/>
            <a:ext cx="428322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 smtClean="0"/>
              <a:t>pd</a:t>
            </a:r>
            <a:endParaRPr lang="en-US" dirty="0">
              <a:ea typeface="+mn-ea"/>
            </a:endParaRPr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0" y="5514975"/>
            <a:ext cx="1459054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1600" dirty="0" err="1"/>
              <a:t>Meissner’s</a:t>
            </a:r>
            <a:endParaRPr lang="en-US" sz="1600" dirty="0"/>
          </a:p>
          <a:p>
            <a:pPr eaLnBrk="1" hangingPunct="1"/>
            <a:r>
              <a:rPr lang="en-US" sz="1600" dirty="0" smtClean="0"/>
              <a:t>corpuscle </a:t>
            </a:r>
            <a:r>
              <a:rPr lang="en-US" sz="1600" dirty="0"/>
              <a:t>in</a:t>
            </a:r>
          </a:p>
          <a:p>
            <a:pPr eaLnBrk="1" hangingPunct="1"/>
            <a:r>
              <a:rPr lang="en-US" sz="1600" dirty="0" smtClean="0"/>
              <a:t>dermal papilla</a:t>
            </a:r>
            <a:endParaRPr lang="en-US" sz="1600" dirty="0"/>
          </a:p>
        </p:txBody>
      </p:sp>
      <p:cxnSp>
        <p:nvCxnSpPr>
          <p:cNvPr id="71" name="Straight Arrow Connector 70"/>
          <p:cNvCxnSpPr>
            <a:cxnSpLocks noChangeShapeType="1"/>
          </p:cNvCxnSpPr>
          <p:nvPr/>
        </p:nvCxnSpPr>
        <p:spPr bwMode="auto">
          <a:xfrm rot="5400000" flipH="1" flipV="1">
            <a:off x="-319087" y="4624387"/>
            <a:ext cx="1828800" cy="16192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206" name="Text Box 62"/>
          <p:cNvSpPr txBox="1">
            <a:spLocks noChangeArrowheads="1"/>
          </p:cNvSpPr>
          <p:nvPr/>
        </p:nvSpPr>
        <p:spPr bwMode="auto">
          <a:xfrm>
            <a:off x="2133600" y="280988"/>
            <a:ext cx="1165225" cy="584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dirty="0"/>
              <a:t>b</a:t>
            </a:r>
            <a:r>
              <a:rPr lang="en-US" sz="1600" dirty="0" smtClean="0"/>
              <a:t>asement </a:t>
            </a:r>
            <a:r>
              <a:rPr lang="en-US" sz="1600" dirty="0"/>
              <a:t>m</a:t>
            </a:r>
            <a:r>
              <a:rPr lang="en-US" sz="1600" dirty="0" smtClean="0"/>
              <a:t>embrane</a:t>
            </a:r>
            <a:endParaRPr lang="en-US" sz="1600" dirty="0"/>
          </a:p>
        </p:txBody>
      </p:sp>
      <p:sp>
        <p:nvSpPr>
          <p:cNvPr id="70" name="Text Box 26"/>
          <p:cNvSpPr txBox="1">
            <a:spLocks noChangeArrowheads="1"/>
          </p:cNvSpPr>
          <p:nvPr/>
        </p:nvSpPr>
        <p:spPr bwMode="auto">
          <a:xfrm>
            <a:off x="4876800" y="6273225"/>
            <a:ext cx="4248150" cy="584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b="1" dirty="0">
                <a:hlinkClick r:id="rId5"/>
              </a:rPr>
              <a:t>Slide </a:t>
            </a:r>
            <a:r>
              <a:rPr lang="en-US" sz="3200" b="1" dirty="0" smtClean="0">
                <a:hlinkClick r:id="rId5"/>
              </a:rPr>
              <a:t>306 Plantar Skin</a:t>
            </a:r>
            <a:endParaRPr lang="en-US" sz="3200" b="1" dirty="0"/>
          </a:p>
        </p:txBody>
      </p:sp>
      <p:sp>
        <p:nvSpPr>
          <p:cNvPr id="58" name="Text Box 61"/>
          <p:cNvSpPr txBox="1">
            <a:spLocks noChangeArrowheads="1"/>
          </p:cNvSpPr>
          <p:nvPr/>
        </p:nvSpPr>
        <p:spPr bwMode="auto">
          <a:xfrm>
            <a:off x="1264108" y="1002268"/>
            <a:ext cx="412292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 smtClean="0"/>
              <a:t>Sp</a:t>
            </a:r>
            <a:endParaRPr lang="en-US" dirty="0">
              <a:ea typeface="+mn-ea"/>
            </a:endParaRPr>
          </a:p>
        </p:txBody>
      </p:sp>
      <p:sp>
        <p:nvSpPr>
          <p:cNvPr id="59" name="Text Box 61"/>
          <p:cNvSpPr txBox="1">
            <a:spLocks noChangeArrowheads="1"/>
          </p:cNvSpPr>
          <p:nvPr/>
        </p:nvSpPr>
        <p:spPr bwMode="auto">
          <a:xfrm>
            <a:off x="1416508" y="1764268"/>
            <a:ext cx="399468" cy="36933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 smtClean="0"/>
              <a:t>Sg</a:t>
            </a:r>
            <a:endParaRPr lang="en-US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255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44000" cy="68135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5419725" y="0"/>
            <a:ext cx="184731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en-US" sz="1400" dirty="0">
              <a:ea typeface="+mn-ea"/>
            </a:endParaRP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2943938" y="2516286"/>
            <a:ext cx="28084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d</a:t>
            </a:r>
            <a:endParaRPr lang="en-US" sz="1400" b="1" dirty="0"/>
          </a:p>
        </p:txBody>
      </p:sp>
      <p:sp>
        <p:nvSpPr>
          <p:cNvPr id="6157" name="Text Box 22"/>
          <p:cNvSpPr txBox="1">
            <a:spLocks noChangeArrowheads="1"/>
          </p:cNvSpPr>
          <p:nvPr/>
        </p:nvSpPr>
        <p:spPr bwMode="auto">
          <a:xfrm>
            <a:off x="8712200" y="1714500"/>
            <a:ext cx="1320800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 sz="1400">
              <a:ea typeface="+mn-ea"/>
            </a:endParaRPr>
          </a:p>
        </p:txBody>
      </p:sp>
      <p:sp>
        <p:nvSpPr>
          <p:cNvPr id="7202" name="Text Box 34"/>
          <p:cNvSpPr txBox="1">
            <a:spLocks noChangeArrowheads="1"/>
          </p:cNvSpPr>
          <p:nvPr/>
        </p:nvSpPr>
        <p:spPr bwMode="auto">
          <a:xfrm>
            <a:off x="5546725" y="4313238"/>
            <a:ext cx="1082675" cy="52322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400" b="1" dirty="0" err="1" smtClean="0"/>
              <a:t>myoE</a:t>
            </a:r>
            <a:r>
              <a:rPr lang="en-US" sz="1400" b="1" dirty="0" smtClean="0"/>
              <a:t> (processes)</a:t>
            </a:r>
            <a:endParaRPr lang="en-US" sz="1400" b="1" dirty="0"/>
          </a:p>
        </p:txBody>
      </p:sp>
      <p:sp>
        <p:nvSpPr>
          <p:cNvPr id="7203" name="Line 35"/>
          <p:cNvSpPr>
            <a:spLocks noChangeShapeType="1"/>
          </p:cNvSpPr>
          <p:nvPr/>
        </p:nvSpPr>
        <p:spPr bwMode="auto">
          <a:xfrm flipV="1">
            <a:off x="5848350" y="3657600"/>
            <a:ext cx="180975" cy="771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7204" name="Line 36"/>
          <p:cNvSpPr>
            <a:spLocks noChangeShapeType="1"/>
          </p:cNvSpPr>
          <p:nvPr/>
        </p:nvSpPr>
        <p:spPr bwMode="auto">
          <a:xfrm flipV="1">
            <a:off x="5953125" y="3619500"/>
            <a:ext cx="266700" cy="390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7205" name="Text Box 37"/>
          <p:cNvSpPr txBox="1">
            <a:spLocks noChangeArrowheads="1"/>
          </p:cNvSpPr>
          <p:nvPr/>
        </p:nvSpPr>
        <p:spPr bwMode="auto">
          <a:xfrm>
            <a:off x="1876235" y="4055554"/>
            <a:ext cx="891349" cy="52322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b="1" dirty="0" err="1" smtClean="0"/>
              <a:t>myoE</a:t>
            </a:r>
            <a:r>
              <a:rPr lang="en-US" sz="1400" b="1" dirty="0"/>
              <a:t> </a:t>
            </a:r>
            <a:r>
              <a:rPr lang="en-US" sz="1400" b="1" dirty="0" smtClean="0"/>
              <a:t>(nucleus)</a:t>
            </a:r>
            <a:endParaRPr lang="en-US" sz="1400" b="1" dirty="0"/>
          </a:p>
        </p:txBody>
      </p:sp>
      <p:sp>
        <p:nvSpPr>
          <p:cNvPr id="7207" name="Line 39"/>
          <p:cNvSpPr>
            <a:spLocks noChangeShapeType="1"/>
          </p:cNvSpPr>
          <p:nvPr/>
        </p:nvSpPr>
        <p:spPr bwMode="auto">
          <a:xfrm flipV="1">
            <a:off x="2590799" y="4000500"/>
            <a:ext cx="200025" cy="1844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/>
          </a:p>
        </p:txBody>
      </p:sp>
      <p:sp>
        <p:nvSpPr>
          <p:cNvPr id="10267" name="TextBox 1"/>
          <p:cNvSpPr txBox="1">
            <a:spLocks noChangeArrowheads="1"/>
          </p:cNvSpPr>
          <p:nvPr/>
        </p:nvSpPr>
        <p:spPr bwMode="auto">
          <a:xfrm>
            <a:off x="34925" y="0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sz="2400" b="1" dirty="0">
                <a:hlinkClick r:id="rId4"/>
              </a:rPr>
              <a:t>UMich slide </a:t>
            </a:r>
            <a:r>
              <a:rPr lang="en-US" sz="2400" b="1" dirty="0" smtClean="0">
                <a:hlinkClick r:id="rId4"/>
              </a:rPr>
              <a:t>306: </a:t>
            </a:r>
            <a:r>
              <a:rPr lang="en-US" sz="2400" b="1" dirty="0">
                <a:hlinkClick r:id="rId4"/>
              </a:rPr>
              <a:t>eccrine sweat glands</a:t>
            </a:r>
            <a:endParaRPr lang="en-US" sz="2400" b="1" dirty="0"/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1292735" y="4977384"/>
            <a:ext cx="636649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vessel</a:t>
            </a:r>
            <a:endParaRPr lang="en-US" sz="1400" b="1" dirty="0"/>
          </a:p>
        </p:txBody>
      </p:sp>
      <p:sp>
        <p:nvSpPr>
          <p:cNvPr id="23" name="Text Box 17"/>
          <p:cNvSpPr txBox="1">
            <a:spLocks noChangeArrowheads="1"/>
          </p:cNvSpPr>
          <p:nvPr/>
        </p:nvSpPr>
        <p:spPr bwMode="auto">
          <a:xfrm>
            <a:off x="4163951" y="5940623"/>
            <a:ext cx="636649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vessel</a:t>
            </a:r>
            <a:endParaRPr lang="en-US" sz="1400" b="1" dirty="0"/>
          </a:p>
        </p:txBody>
      </p:sp>
      <p:sp>
        <p:nvSpPr>
          <p:cNvPr id="24" name="Text Box 17"/>
          <p:cNvSpPr txBox="1">
            <a:spLocks noChangeArrowheads="1"/>
          </p:cNvSpPr>
          <p:nvPr/>
        </p:nvSpPr>
        <p:spPr bwMode="auto">
          <a:xfrm>
            <a:off x="3376754" y="3541776"/>
            <a:ext cx="28084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d</a:t>
            </a:r>
            <a:endParaRPr lang="en-US" sz="1400" b="1" dirty="0"/>
          </a:p>
        </p:txBody>
      </p:sp>
      <p:sp>
        <p:nvSpPr>
          <p:cNvPr id="25" name="Text Box 17"/>
          <p:cNvSpPr txBox="1">
            <a:spLocks noChangeArrowheads="1"/>
          </p:cNvSpPr>
          <p:nvPr/>
        </p:nvSpPr>
        <p:spPr bwMode="auto">
          <a:xfrm>
            <a:off x="5141546" y="4184975"/>
            <a:ext cx="28084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d</a:t>
            </a:r>
            <a:endParaRPr lang="en-US" sz="1400" b="1" dirty="0"/>
          </a:p>
        </p:txBody>
      </p:sp>
      <p:sp>
        <p:nvSpPr>
          <p:cNvPr id="26" name="Text Box 17"/>
          <p:cNvSpPr txBox="1">
            <a:spLocks noChangeArrowheads="1"/>
          </p:cNvSpPr>
          <p:nvPr/>
        </p:nvSpPr>
        <p:spPr bwMode="auto">
          <a:xfrm>
            <a:off x="2502408" y="5903976"/>
            <a:ext cx="609398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nerve</a:t>
            </a:r>
            <a:endParaRPr lang="en-US" sz="1400" b="1" dirty="0"/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374841" y="3200400"/>
            <a:ext cx="768159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adipose</a:t>
            </a:r>
            <a:endParaRPr lang="en-US" sz="1400" b="1" dirty="0"/>
          </a:p>
        </p:txBody>
      </p:sp>
      <p:sp>
        <p:nvSpPr>
          <p:cNvPr id="28" name="Text Box 17"/>
          <p:cNvSpPr txBox="1">
            <a:spLocks noChangeArrowheads="1"/>
          </p:cNvSpPr>
          <p:nvPr/>
        </p:nvSpPr>
        <p:spPr bwMode="auto">
          <a:xfrm>
            <a:off x="1904987" y="928913"/>
            <a:ext cx="609398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nerve</a:t>
            </a:r>
            <a:endParaRPr lang="en-US" sz="1400" b="1" dirty="0"/>
          </a:p>
        </p:txBody>
      </p:sp>
      <p:sp>
        <p:nvSpPr>
          <p:cNvPr id="29" name="Text Box 17"/>
          <p:cNvSpPr txBox="1">
            <a:spLocks noChangeArrowheads="1"/>
          </p:cNvSpPr>
          <p:nvPr/>
        </p:nvSpPr>
        <p:spPr bwMode="auto">
          <a:xfrm>
            <a:off x="8102802" y="5486400"/>
            <a:ext cx="52860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 smtClean="0"/>
              <a:t>DICT</a:t>
            </a:r>
            <a:endParaRPr lang="en-US" sz="1400" b="1" dirty="0"/>
          </a:p>
        </p:txBody>
      </p:sp>
      <p:sp>
        <p:nvSpPr>
          <p:cNvPr id="30" name="Text Box 17"/>
          <p:cNvSpPr txBox="1">
            <a:spLocks noChangeArrowheads="1"/>
          </p:cNvSpPr>
          <p:nvPr/>
        </p:nvSpPr>
        <p:spPr bwMode="auto">
          <a:xfrm>
            <a:off x="1271016" y="2514600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  <p:sp>
        <p:nvSpPr>
          <p:cNvPr id="31" name="Text Box 17"/>
          <p:cNvSpPr txBox="1">
            <a:spLocks noChangeArrowheads="1"/>
          </p:cNvSpPr>
          <p:nvPr/>
        </p:nvSpPr>
        <p:spPr bwMode="auto">
          <a:xfrm>
            <a:off x="2854574" y="3730823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3633216" y="2325624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  <p:sp>
        <p:nvSpPr>
          <p:cNvPr id="33" name="Text Box 17"/>
          <p:cNvSpPr txBox="1">
            <a:spLocks noChangeArrowheads="1"/>
          </p:cNvSpPr>
          <p:nvPr/>
        </p:nvSpPr>
        <p:spPr bwMode="auto">
          <a:xfrm>
            <a:off x="3921374" y="2816423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  <p:sp>
        <p:nvSpPr>
          <p:cNvPr id="34" name="Text Box 17"/>
          <p:cNvSpPr txBox="1">
            <a:spLocks noChangeArrowheads="1"/>
          </p:cNvSpPr>
          <p:nvPr/>
        </p:nvSpPr>
        <p:spPr bwMode="auto">
          <a:xfrm>
            <a:off x="4326758" y="3566231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  <p:sp>
        <p:nvSpPr>
          <p:cNvPr id="35" name="Text Box 17"/>
          <p:cNvSpPr txBox="1">
            <a:spLocks noChangeArrowheads="1"/>
          </p:cNvSpPr>
          <p:nvPr/>
        </p:nvSpPr>
        <p:spPr bwMode="auto">
          <a:xfrm>
            <a:off x="4114800" y="4212407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  <p:sp>
        <p:nvSpPr>
          <p:cNvPr id="36" name="Text Box 17"/>
          <p:cNvSpPr txBox="1">
            <a:spLocks noChangeArrowheads="1"/>
          </p:cNvSpPr>
          <p:nvPr/>
        </p:nvSpPr>
        <p:spPr bwMode="auto">
          <a:xfrm>
            <a:off x="5978774" y="3048000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  <p:sp>
        <p:nvSpPr>
          <p:cNvPr id="37" name="Text Box 17"/>
          <p:cNvSpPr txBox="1">
            <a:spLocks noChangeArrowheads="1"/>
          </p:cNvSpPr>
          <p:nvPr/>
        </p:nvSpPr>
        <p:spPr bwMode="auto">
          <a:xfrm>
            <a:off x="7620000" y="338257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  <p:sp>
        <p:nvSpPr>
          <p:cNvPr id="38" name="Text Box 17"/>
          <p:cNvSpPr txBox="1">
            <a:spLocks noChangeArrowheads="1"/>
          </p:cNvSpPr>
          <p:nvPr/>
        </p:nvSpPr>
        <p:spPr bwMode="auto">
          <a:xfrm>
            <a:off x="4759574" y="2054423"/>
            <a:ext cx="269626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400" b="1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01750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55563"/>
            <a:ext cx="8229600" cy="817562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UMich slide 104-2: thin skin</a:t>
            </a:r>
            <a:endParaRPr lang="en-US" dirty="0" smtClean="0"/>
          </a:p>
        </p:txBody>
      </p:sp>
      <p:pic>
        <p:nvPicPr>
          <p:cNvPr id="6147" name="Snagit_PPT98C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16"/>
          <a:stretch>
            <a:fillRect/>
          </a:stretch>
        </p:blipFill>
        <p:spPr bwMode="auto">
          <a:xfrm>
            <a:off x="0" y="955675"/>
            <a:ext cx="9144000" cy="588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3"/>
          <p:cNvSpPr txBox="1">
            <a:spLocks noChangeArrowheads="1"/>
          </p:cNvSpPr>
          <p:nvPr/>
        </p:nvSpPr>
        <p:spPr bwMode="auto">
          <a:xfrm rot="462434">
            <a:off x="3030538" y="2701925"/>
            <a:ext cx="1389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/>
              <a:t>pap. dermis</a:t>
            </a:r>
          </a:p>
        </p:txBody>
      </p:sp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3087688" y="3789363"/>
            <a:ext cx="12747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/>
              <a:t>ret. dermis</a:t>
            </a:r>
          </a:p>
        </p:txBody>
      </p:sp>
      <p:sp>
        <p:nvSpPr>
          <p:cNvPr id="6150" name="TextBox 5"/>
          <p:cNvSpPr txBox="1">
            <a:spLocks noChangeArrowheads="1"/>
          </p:cNvSpPr>
          <p:nvPr/>
        </p:nvSpPr>
        <p:spPr bwMode="auto">
          <a:xfrm>
            <a:off x="2416175" y="4449763"/>
            <a:ext cx="3762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/>
              <a:t>hf</a:t>
            </a:r>
          </a:p>
        </p:txBody>
      </p:sp>
      <p:sp>
        <p:nvSpPr>
          <p:cNvPr id="6151" name="TextBox 6"/>
          <p:cNvSpPr txBox="1">
            <a:spLocks noChangeArrowheads="1"/>
          </p:cNvSpPr>
          <p:nvPr/>
        </p:nvSpPr>
        <p:spPr bwMode="auto">
          <a:xfrm>
            <a:off x="1828800" y="4913313"/>
            <a:ext cx="5572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/>
              <a:t>seb</a:t>
            </a:r>
          </a:p>
          <a:p>
            <a:pPr algn="ctr" eaLnBrk="1" hangingPunct="1"/>
            <a:r>
              <a:rPr lang="en-US"/>
              <a:t>g</a:t>
            </a:r>
          </a:p>
        </p:txBody>
      </p:sp>
      <p:sp>
        <p:nvSpPr>
          <p:cNvPr id="6152" name="TextBox 7"/>
          <p:cNvSpPr txBox="1">
            <a:spLocks noChangeArrowheads="1"/>
          </p:cNvSpPr>
          <p:nvPr/>
        </p:nvSpPr>
        <p:spPr bwMode="auto">
          <a:xfrm>
            <a:off x="4271963" y="6181725"/>
            <a:ext cx="658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/>
              <a:t>sw g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7015163" y="4756150"/>
            <a:ext cx="436562" cy="1571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7016750" y="5632450"/>
            <a:ext cx="436563" cy="1571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039100" y="5672138"/>
            <a:ext cx="400050" cy="7778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7972425" y="4622800"/>
            <a:ext cx="400050" cy="793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7" name="TextBox 15"/>
          <p:cNvSpPr txBox="1">
            <a:spLocks noChangeArrowheads="1"/>
          </p:cNvSpPr>
          <p:nvPr/>
        </p:nvSpPr>
        <p:spPr bwMode="auto">
          <a:xfrm>
            <a:off x="6332538" y="6334125"/>
            <a:ext cx="1479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/>
              <a:t>melanocytes</a:t>
            </a:r>
          </a:p>
        </p:txBody>
      </p:sp>
    </p:spTree>
    <p:extLst>
      <p:ext uri="{BB962C8B-B14F-4D97-AF65-F5344CB8AC3E}">
        <p14:creationId xmlns:p14="http://schemas.microsoft.com/office/powerpoint/2010/main" val="30861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pocrine g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188140" y="2768025"/>
            <a:ext cx="1881635" cy="584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dirty="0">
                <a:ea typeface="+mn-ea"/>
              </a:rPr>
              <a:t>  </a:t>
            </a:r>
            <a:r>
              <a:rPr lang="en-US" sz="1600" dirty="0" smtClean="0">
                <a:ea typeface="+mn-ea"/>
              </a:rPr>
              <a:t>apical</a:t>
            </a:r>
            <a:r>
              <a:rPr lang="en-US" sz="1600" dirty="0"/>
              <a:t> </a:t>
            </a:r>
            <a:r>
              <a:rPr lang="en-US" sz="1600" dirty="0" smtClean="0"/>
              <a:t>secretory granules</a:t>
            </a:r>
            <a:endParaRPr lang="en-US" sz="1600" dirty="0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860425" y="-46038"/>
            <a:ext cx="3756156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ea typeface="+mn-ea"/>
                <a:hlinkClick r:id="rId3"/>
              </a:rPr>
              <a:t>Apocrine Glands  Slide 104-2</a:t>
            </a:r>
            <a:endParaRPr lang="en-US" sz="2400" dirty="0">
              <a:ea typeface="+mn-ea"/>
            </a:endParaRPr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 flipH="1">
            <a:off x="2105024" y="2947987"/>
            <a:ext cx="1323975" cy="1571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13325" y="1487488"/>
            <a:ext cx="142979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sz="1600" dirty="0" err="1" smtClean="0">
                <a:latin typeface="+mn-lt"/>
              </a:rPr>
              <a:t>myoepithelial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smtClean="0">
                <a:latin typeface="+mn-lt"/>
              </a:rPr>
              <a:t>cell nuclei</a:t>
            </a:r>
            <a:endParaRPr lang="en-US" sz="1600" dirty="0">
              <a:latin typeface="+mn-lt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6370638" y="1004888"/>
            <a:ext cx="1296987" cy="59213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867400" y="2072263"/>
            <a:ext cx="1845643" cy="234892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175414">
            <a:off x="3792575" y="4077739"/>
            <a:ext cx="21948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secretory epithelial cells</a:t>
            </a:r>
            <a:endParaRPr lang="en-US" sz="1600" dirty="0"/>
          </a:p>
        </p:txBody>
      </p:sp>
      <p:sp>
        <p:nvSpPr>
          <p:cNvPr id="22" name="Line 5"/>
          <p:cNvSpPr>
            <a:spLocks noChangeShapeType="1"/>
          </p:cNvSpPr>
          <p:nvPr/>
        </p:nvSpPr>
        <p:spPr bwMode="auto">
          <a:xfrm flipH="1" flipV="1">
            <a:off x="2133599" y="2671763"/>
            <a:ext cx="1295399" cy="27622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68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4" b="2777"/>
          <a:stretch/>
        </p:blipFill>
        <p:spPr bwMode="auto">
          <a:xfrm>
            <a:off x="0" y="504824"/>
            <a:ext cx="9083675" cy="635317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879486" y="4752064"/>
            <a:ext cx="981231" cy="584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dirty="0" err="1">
                <a:ea typeface="+mn-ea"/>
              </a:rPr>
              <a:t>Pacinian</a:t>
            </a:r>
            <a:endParaRPr lang="en-US" sz="1600" dirty="0">
              <a:ea typeface="+mn-ea"/>
            </a:endParaRPr>
          </a:p>
          <a:p>
            <a:pPr algn="ctr">
              <a:defRPr/>
            </a:pPr>
            <a:r>
              <a:rPr lang="en-US" sz="1600" dirty="0"/>
              <a:t>c</a:t>
            </a:r>
            <a:r>
              <a:rPr lang="en-US" sz="1600" dirty="0" smtClean="0">
                <a:ea typeface="+mn-ea"/>
              </a:rPr>
              <a:t>orpuscle</a:t>
            </a:r>
            <a:endParaRPr lang="en-US" sz="1600" dirty="0">
              <a:ea typeface="+mn-ea"/>
            </a:endParaRPr>
          </a:p>
        </p:txBody>
      </p:sp>
      <p:sp>
        <p:nvSpPr>
          <p:cNvPr id="7174" name="TextBox 6"/>
          <p:cNvSpPr txBox="1">
            <a:spLocks noChangeArrowheads="1"/>
          </p:cNvSpPr>
          <p:nvPr/>
        </p:nvSpPr>
        <p:spPr bwMode="auto">
          <a:xfrm>
            <a:off x="0" y="-20638"/>
            <a:ext cx="9144000" cy="584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>
                <a:ea typeface="+mn-ea"/>
                <a:hlinkClick r:id="rId3"/>
              </a:rPr>
              <a:t>Slide </a:t>
            </a:r>
            <a:r>
              <a:rPr lang="en-US" sz="3200" dirty="0" smtClean="0">
                <a:ea typeface="+mn-ea"/>
                <a:hlinkClick r:id="rId3"/>
              </a:rPr>
              <a:t>UCSF_180</a:t>
            </a:r>
            <a:r>
              <a:rPr lang="en-US" sz="3200" dirty="0">
                <a:ea typeface="+mn-ea"/>
                <a:hlinkClick r:id="rId3"/>
              </a:rPr>
              <a:t>: finger tip</a:t>
            </a:r>
            <a:endParaRPr lang="en-US" sz="3200" dirty="0">
              <a:ea typeface="+mn-ea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 rot="19210420">
            <a:off x="-167095" y="618241"/>
            <a:ext cx="1013419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bg1"/>
                </a:solidFill>
              </a:rPr>
              <a:t>e</a:t>
            </a:r>
            <a:r>
              <a:rPr lang="en-US" sz="1600" dirty="0" smtClean="0">
                <a:solidFill>
                  <a:schemeClr val="bg1"/>
                </a:solidFill>
                <a:ea typeface="+mn-ea"/>
              </a:rPr>
              <a:t>pidermis</a:t>
            </a:r>
            <a:endParaRPr lang="en-US" sz="1600" dirty="0">
              <a:solidFill>
                <a:schemeClr val="bg1"/>
              </a:solidFill>
              <a:ea typeface="+mn-ea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676400" y="2057400"/>
            <a:ext cx="756938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/>
              <a:t>d</a:t>
            </a:r>
            <a:r>
              <a:rPr lang="en-US" sz="1600" dirty="0" smtClean="0">
                <a:ea typeface="+mn-ea"/>
              </a:rPr>
              <a:t>ermis</a:t>
            </a:r>
            <a:endParaRPr lang="en-US" sz="1600" dirty="0">
              <a:ea typeface="+mn-ea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 rot="525755" flipH="1">
            <a:off x="4910730" y="2485900"/>
            <a:ext cx="1266825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600" dirty="0"/>
              <a:t>h</a:t>
            </a:r>
            <a:r>
              <a:rPr lang="en-US" sz="1600" dirty="0" smtClean="0">
                <a:ea typeface="+mn-ea"/>
              </a:rPr>
              <a:t>ypodermis</a:t>
            </a:r>
            <a:endParaRPr lang="en-US" sz="1600" dirty="0">
              <a:ea typeface="+mn-ea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 rot="1748428" flipH="1">
            <a:off x="5107985" y="1686255"/>
            <a:ext cx="1994428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dirty="0" smtClean="0"/>
              <a:t>sweat glands &amp; ducts</a:t>
            </a:r>
            <a:endParaRPr lang="en-US" sz="160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7970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32"/>
          <a:stretch/>
        </p:blipFill>
        <p:spPr bwMode="auto">
          <a:xfrm>
            <a:off x="0" y="457200"/>
            <a:ext cx="8982075" cy="64008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725" y="3686175"/>
            <a:ext cx="1992313" cy="298132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124334" y="5103002"/>
            <a:ext cx="1510350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/>
              <a:t>d</a:t>
            </a:r>
            <a:r>
              <a:rPr lang="en-US" sz="1600" dirty="0" smtClean="0"/>
              <a:t>ermal </a:t>
            </a:r>
            <a:r>
              <a:rPr lang="en-US" sz="1600" dirty="0"/>
              <a:t>p</a:t>
            </a:r>
            <a:r>
              <a:rPr lang="en-US" sz="1600" dirty="0" smtClean="0"/>
              <a:t>apillae</a:t>
            </a:r>
            <a:endParaRPr lang="en-US" sz="1600" dirty="0"/>
          </a:p>
        </p:txBody>
      </p:sp>
      <p:cxnSp>
        <p:nvCxnSpPr>
          <p:cNvPr id="7" name="Straight Arrow Connector 6"/>
          <p:cNvCxnSpPr>
            <a:cxnSpLocks noChangeShapeType="1"/>
          </p:cNvCxnSpPr>
          <p:nvPr/>
        </p:nvCxnSpPr>
        <p:spPr bwMode="auto">
          <a:xfrm flipH="1" flipV="1">
            <a:off x="2286000" y="4681903"/>
            <a:ext cx="930565" cy="494934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178" name="TextBox 18"/>
          <p:cNvSpPr txBox="1"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sz="2400" dirty="0">
                <a:hlinkClick r:id="rId5"/>
              </a:rPr>
              <a:t>Slide </a:t>
            </a:r>
            <a:r>
              <a:rPr lang="en-US" sz="2400" dirty="0" smtClean="0">
                <a:hlinkClick r:id="rId5"/>
              </a:rPr>
              <a:t>UCSF_180</a:t>
            </a:r>
            <a:r>
              <a:rPr lang="en-US" sz="2400" dirty="0">
                <a:hlinkClick r:id="rId5"/>
              </a:rPr>
              <a:t>: </a:t>
            </a:r>
            <a:r>
              <a:rPr lang="en-US" sz="2400" dirty="0" err="1">
                <a:hlinkClick r:id="rId5"/>
              </a:rPr>
              <a:t>Meissner’s</a:t>
            </a:r>
            <a:r>
              <a:rPr lang="en-US" sz="2400" dirty="0">
                <a:hlinkClick r:id="rId5"/>
              </a:rPr>
              <a:t> Corpuscle</a:t>
            </a:r>
            <a:endParaRPr lang="en-US" sz="2400" dirty="0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419725" y="5067300"/>
            <a:ext cx="1596912" cy="116955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1400" dirty="0" smtClean="0"/>
              <a:t>layers of flattened</a:t>
            </a:r>
            <a:endParaRPr lang="en-US" sz="1400" dirty="0"/>
          </a:p>
          <a:p>
            <a:pPr eaLnBrk="1" hangingPunct="1"/>
            <a:r>
              <a:rPr lang="en-US" sz="1400" dirty="0"/>
              <a:t>Schwann </a:t>
            </a:r>
            <a:r>
              <a:rPr lang="en-US" sz="1400" dirty="0" smtClean="0"/>
              <a:t>cell</a:t>
            </a:r>
            <a:r>
              <a:rPr lang="en-US" sz="1400" dirty="0"/>
              <a:t>s</a:t>
            </a:r>
          </a:p>
          <a:p>
            <a:pPr eaLnBrk="1" hangingPunct="1"/>
            <a:r>
              <a:rPr lang="en-US" sz="1400" dirty="0"/>
              <a:t>encasing nerve</a:t>
            </a:r>
          </a:p>
          <a:p>
            <a:pPr eaLnBrk="1" hangingPunct="1"/>
            <a:r>
              <a:rPr lang="en-US" sz="1400" dirty="0"/>
              <a:t>fiber endings</a:t>
            </a:r>
          </a:p>
          <a:p>
            <a:pPr eaLnBrk="1" hangingPunct="1"/>
            <a:endParaRPr lang="en-US" sz="1400" dirty="0"/>
          </a:p>
        </p:txBody>
      </p:sp>
      <p:cxnSp>
        <p:nvCxnSpPr>
          <p:cNvPr id="22" name="Straight Arrow Connector 21"/>
          <p:cNvCxnSpPr>
            <a:cxnSpLocks noChangeShapeType="1"/>
          </p:cNvCxnSpPr>
          <p:nvPr/>
        </p:nvCxnSpPr>
        <p:spPr bwMode="auto">
          <a:xfrm flipV="1">
            <a:off x="6686550" y="4905375"/>
            <a:ext cx="866775" cy="62865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7467600" y="4429125"/>
            <a:ext cx="628650" cy="619125"/>
          </a:xfrm>
          <a:prstGeom prst="ellips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7560353" y="1171700"/>
            <a:ext cx="458780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1600" dirty="0" smtClean="0"/>
              <a:t>mc</a:t>
            </a:r>
            <a:endParaRPr lang="en-US" sz="1600" dirty="0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7772128" y="5271546"/>
            <a:ext cx="458780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1600" dirty="0" smtClean="0"/>
              <a:t>mc</a:t>
            </a:r>
            <a:endParaRPr lang="en-US" sz="1600" dirty="0"/>
          </a:p>
        </p:txBody>
      </p:sp>
      <p:sp>
        <p:nvSpPr>
          <p:cNvPr id="4" name="Rectangle 3"/>
          <p:cNvSpPr/>
          <p:nvPr/>
        </p:nvSpPr>
        <p:spPr>
          <a:xfrm>
            <a:off x="7545532" y="1066800"/>
            <a:ext cx="684068" cy="113680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288203" y="3031071"/>
            <a:ext cx="458780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1600" dirty="0" smtClean="0"/>
              <a:t>mc</a:t>
            </a:r>
            <a:endParaRPr lang="en-US" sz="1600" dirty="0"/>
          </a:p>
        </p:txBody>
      </p:sp>
      <p:cxnSp>
        <p:nvCxnSpPr>
          <p:cNvPr id="23" name="Straight Arrow Connector 22"/>
          <p:cNvCxnSpPr>
            <a:cxnSpLocks noChangeShapeType="1"/>
          </p:cNvCxnSpPr>
          <p:nvPr/>
        </p:nvCxnSpPr>
        <p:spPr bwMode="auto">
          <a:xfrm flipH="1" flipV="1">
            <a:off x="2971800" y="3886200"/>
            <a:ext cx="363684" cy="1238251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Straight Arrow Connector 31"/>
          <p:cNvCxnSpPr>
            <a:cxnSpLocks noChangeShapeType="1"/>
          </p:cNvCxnSpPr>
          <p:nvPr/>
        </p:nvCxnSpPr>
        <p:spPr bwMode="auto">
          <a:xfrm flipH="1" flipV="1">
            <a:off x="855516" y="5296266"/>
            <a:ext cx="930565" cy="494934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" name="Straight Arrow Connector 32"/>
          <p:cNvCxnSpPr>
            <a:cxnSpLocks noChangeShapeType="1"/>
          </p:cNvCxnSpPr>
          <p:nvPr/>
        </p:nvCxnSpPr>
        <p:spPr bwMode="auto">
          <a:xfrm flipH="1" flipV="1">
            <a:off x="1676400" y="4738687"/>
            <a:ext cx="228600" cy="1000128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1752600" y="5681246"/>
            <a:ext cx="1612364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00" dirty="0" smtClean="0">
                <a:ea typeface="+mn-ea"/>
              </a:rPr>
              <a:t>epidermal ridges</a:t>
            </a:r>
            <a:endParaRPr lang="en-US" sz="160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4037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310</Words>
  <Application>Microsoft Office PowerPoint</Application>
  <PresentationFormat>On-screen Show (4:3)</PresentationFormat>
  <Paragraphs>177</Paragraphs>
  <Slides>16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0058: thin skin</vt:lpstr>
      <vt:lpstr>Melanocytes &amp; Langerhans Cells</vt:lpstr>
      <vt:lpstr>Slide 0059: Lip</vt:lpstr>
      <vt:lpstr>Slide 0093: rectoanal junction</vt:lpstr>
      <vt:lpstr>Slide 0012: pinna of ear</vt:lpstr>
      <vt:lpstr>Slide 0097: Fingertip</vt:lpstr>
      <vt:lpstr>Slide 0097: Fingertip</vt:lpstr>
      <vt:lpstr>Slide 0065: Plantar skin</vt:lpstr>
      <vt:lpstr>Slide 0065: Plantar skin</vt:lpstr>
      <vt:lpstr>PowerPoint Presentation</vt:lpstr>
      <vt:lpstr>PowerPoint Presentation</vt:lpstr>
      <vt:lpstr>PowerPoint Presentation</vt:lpstr>
      <vt:lpstr>UMich slide 104-2: thin skin</vt:lpstr>
      <vt:lpstr>PowerPoint Presentation</vt:lpstr>
      <vt:lpstr>PowerPoint Presentation</vt:lpstr>
      <vt:lpstr>PowerPoint Presentation</vt:lpstr>
    </vt:vector>
  </TitlesOfParts>
  <Company>Duke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0059: Eyelid</dc:title>
  <dc:creator>J. Matthew Velkey</dc:creator>
  <cp:lastModifiedBy>Matthew Velkey</cp:lastModifiedBy>
  <cp:revision>33</cp:revision>
  <dcterms:created xsi:type="dcterms:W3CDTF">2011-09-22T00:25:02Z</dcterms:created>
  <dcterms:modified xsi:type="dcterms:W3CDTF">2015-09-21T05:36:16Z</dcterms:modified>
</cp:coreProperties>
</file>