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8" r:id="rId2"/>
    <p:sldId id="277" r:id="rId3"/>
    <p:sldId id="256" r:id="rId4"/>
    <p:sldId id="257" r:id="rId5"/>
    <p:sldId id="259" r:id="rId6"/>
    <p:sldId id="258" r:id="rId7"/>
    <p:sldId id="260" r:id="rId8"/>
    <p:sldId id="282" r:id="rId9"/>
    <p:sldId id="261" r:id="rId10"/>
    <p:sldId id="280" r:id="rId11"/>
    <p:sldId id="262" r:id="rId12"/>
    <p:sldId id="281" r:id="rId13"/>
    <p:sldId id="279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827" autoAdjust="0"/>
  </p:normalViewPr>
  <p:slideViewPr>
    <p:cSldViewPr showGuides="1">
      <p:cViewPr varScale="1">
        <p:scale>
          <a:sx n="98" d="100"/>
          <a:sy n="98" d="100"/>
        </p:scale>
        <p:origin x="-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1B6C72-5B3B-4C92-8B68-4538F5BD2EBB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6CC147-F224-47C1-BFA0-6E03E434AF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083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C=cortex	DCT=distal</a:t>
            </a:r>
            <a:r>
              <a:rPr lang="en-US" baseline="0" dirty="0" smtClean="0"/>
              <a:t> convoluted tubule	</a:t>
            </a:r>
            <a:r>
              <a:rPr lang="en-US" dirty="0" smtClean="0"/>
              <a:t>G=glomerulus 	M=medulla		P=papilla</a:t>
            </a:r>
          </a:p>
          <a:p>
            <a:r>
              <a:rPr lang="en-US" dirty="0" smtClean="0"/>
              <a:t>PCT=proximal convoluted tubule		arrow=macula </a:t>
            </a:r>
            <a:r>
              <a:rPr lang="en-US" dirty="0" err="1" smtClean="0"/>
              <a:t>densa</a:t>
            </a:r>
            <a:r>
              <a:rPr lang="en-US" dirty="0" smtClean="0"/>
              <a:t> in a DCT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9662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Arrows</a:t>
            </a:r>
            <a:r>
              <a:rPr lang="en-US" baseline="0" dirty="0" smtClean="0"/>
              <a:t> indicate openings of collecting ducts (of Bellini) in the renal calyx at the “area </a:t>
            </a:r>
            <a:r>
              <a:rPr lang="en-US" baseline="0" dirty="0" err="1" smtClean="0"/>
              <a:t>cribrosa</a:t>
            </a:r>
            <a:r>
              <a:rPr lang="en-US" baseline="0" dirty="0" smtClean="0"/>
              <a:t>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257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Art=</a:t>
            </a:r>
            <a:r>
              <a:rPr lang="en-US" dirty="0" err="1" smtClean="0"/>
              <a:t>arcuate</a:t>
            </a:r>
            <a:r>
              <a:rPr lang="en-US" dirty="0" smtClean="0"/>
              <a:t> artery (near </a:t>
            </a:r>
            <a:r>
              <a:rPr lang="en-US" dirty="0" err="1" smtClean="0"/>
              <a:t>cortico</a:t>
            </a:r>
            <a:r>
              <a:rPr lang="en-US" dirty="0" smtClean="0"/>
              <a:t>-medullary junction)	</a:t>
            </a:r>
            <a:r>
              <a:rPr lang="en-US" dirty="0" err="1" smtClean="0"/>
              <a:t>ct</a:t>
            </a:r>
            <a:r>
              <a:rPr lang="en-US" dirty="0" smtClean="0"/>
              <a:t>=collecting</a:t>
            </a:r>
            <a:r>
              <a:rPr lang="en-US" baseline="0" dirty="0" smtClean="0"/>
              <a:t> tubule (aka collecting duct)	</a:t>
            </a:r>
          </a:p>
          <a:p>
            <a:r>
              <a:rPr lang="en-US" baseline="0" dirty="0" err="1" smtClean="0"/>
              <a:t>dct</a:t>
            </a:r>
            <a:r>
              <a:rPr lang="en-US" baseline="0" dirty="0" smtClean="0"/>
              <a:t>=distal convoluted tubule		</a:t>
            </a:r>
            <a:r>
              <a:rPr lang="en-US" baseline="0" dirty="0" err="1" smtClean="0"/>
              <a:t>dst</a:t>
            </a:r>
            <a:r>
              <a:rPr lang="en-US" baseline="0" dirty="0" smtClean="0"/>
              <a:t>=distal straight tubule (aka ascending thick limb)	</a:t>
            </a:r>
          </a:p>
          <a:p>
            <a:r>
              <a:rPr lang="en-US" baseline="0" dirty="0" err="1" smtClean="0"/>
              <a:t>pct</a:t>
            </a:r>
            <a:r>
              <a:rPr lang="en-US" baseline="0" dirty="0" smtClean="0"/>
              <a:t>=proximal convoluted tubule		</a:t>
            </a:r>
            <a:r>
              <a:rPr lang="en-US" baseline="0" dirty="0" err="1" smtClean="0"/>
              <a:t>pst</a:t>
            </a:r>
            <a:r>
              <a:rPr lang="en-US" baseline="0" dirty="0" smtClean="0"/>
              <a:t>-proximal straight tubule (aka descending thick limb)</a:t>
            </a:r>
          </a:p>
          <a:p>
            <a:r>
              <a:rPr lang="en-US" baseline="0" dirty="0" smtClean="0"/>
              <a:t>Arrow=macula </a:t>
            </a:r>
            <a:r>
              <a:rPr lang="en-US" baseline="0" dirty="0" err="1" smtClean="0"/>
              <a:t>densa</a:t>
            </a:r>
            <a:r>
              <a:rPr lang="en-US" baseline="0" dirty="0" smtClean="0"/>
              <a:t> in a distal convoluted tubule</a:t>
            </a:r>
          </a:p>
          <a:p>
            <a:r>
              <a:rPr lang="en-US" baseline="0" dirty="0" smtClean="0"/>
              <a:t>Note also the </a:t>
            </a:r>
            <a:r>
              <a:rPr lang="en-US" b="1" baseline="0" dirty="0" err="1" smtClean="0"/>
              <a:t>peritubular</a:t>
            </a:r>
            <a:r>
              <a:rPr lang="en-US" b="1" baseline="0" dirty="0" smtClean="0"/>
              <a:t> capillaries </a:t>
            </a:r>
            <a:r>
              <a:rPr lang="en-US" baseline="0" dirty="0" smtClean="0"/>
              <a:t>(with RBCs) surrounding all of the convoluted tubules.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445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Atl</a:t>
            </a:r>
            <a:r>
              <a:rPr lang="en-US" dirty="0" smtClean="0"/>
              <a:t>=ascending thick limb	cd=collecting duct	</a:t>
            </a:r>
            <a:r>
              <a:rPr lang="en-US" dirty="0" err="1" smtClean="0"/>
              <a:t>tl</a:t>
            </a:r>
            <a:r>
              <a:rPr lang="en-US" dirty="0" smtClean="0"/>
              <a:t>=thin</a:t>
            </a:r>
            <a:r>
              <a:rPr lang="en-US" baseline="0" dirty="0" smtClean="0"/>
              <a:t> limb (of </a:t>
            </a:r>
            <a:r>
              <a:rPr lang="en-US" baseline="0" dirty="0" err="1" smtClean="0"/>
              <a:t>Henle’s</a:t>
            </a:r>
            <a:r>
              <a:rPr lang="en-US" baseline="0" dirty="0" smtClean="0"/>
              <a:t> loop)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9549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d=distal convoluted tubule		p=proximal convoluted tubule</a:t>
            </a:r>
          </a:p>
          <a:p>
            <a:endParaRPr lang="en-US" dirty="0" smtClean="0"/>
          </a:p>
          <a:p>
            <a:r>
              <a:rPr lang="en-US" dirty="0" smtClean="0"/>
              <a:t>Note that PAS stain reacts with glycoproteins associated</a:t>
            </a:r>
            <a:r>
              <a:rPr lang="en-US" baseline="0" dirty="0" smtClean="0"/>
              <a:t> with </a:t>
            </a:r>
            <a:r>
              <a:rPr lang="en-US" b="1" baseline="0" dirty="0" smtClean="0"/>
              <a:t>basement membranes</a:t>
            </a:r>
            <a:r>
              <a:rPr lang="en-US" b="0" baseline="0" dirty="0" smtClean="0"/>
              <a:t> and </a:t>
            </a:r>
            <a:r>
              <a:rPr lang="en-US" b="1" baseline="0" dirty="0" smtClean="0"/>
              <a:t>brush borders</a:t>
            </a:r>
            <a:r>
              <a:rPr lang="en-US" b="0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5846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cm=circularly oriented</a:t>
            </a:r>
            <a:r>
              <a:rPr lang="en-US" baseline="0" dirty="0" smtClean="0"/>
              <a:t> smooth</a:t>
            </a:r>
            <a:r>
              <a:rPr lang="en-US" dirty="0" smtClean="0"/>
              <a:t> muscle	lm=longitudinally-oriented</a:t>
            </a:r>
            <a:r>
              <a:rPr lang="en-US" baseline="0" dirty="0" smtClean="0"/>
              <a:t> smooth muscle	</a:t>
            </a:r>
            <a:r>
              <a:rPr lang="en-US" baseline="0" dirty="0" err="1" smtClean="0"/>
              <a:t>lp</a:t>
            </a:r>
            <a:r>
              <a:rPr lang="en-US" baseline="0" dirty="0" smtClean="0"/>
              <a:t>=lamina </a:t>
            </a:r>
            <a:r>
              <a:rPr lang="en-US" baseline="0" dirty="0" err="1" smtClean="0"/>
              <a:t>propria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smtClean="0"/>
              <a:t>Note that the muscle is roughly organized into an </a:t>
            </a:r>
            <a:r>
              <a:rPr lang="en-US" b="1" baseline="0" dirty="0" smtClean="0"/>
              <a:t>inner longitudinal layer </a:t>
            </a:r>
            <a:r>
              <a:rPr lang="en-US" baseline="0" dirty="0" smtClean="0"/>
              <a:t>and </a:t>
            </a:r>
            <a:r>
              <a:rPr lang="en-US" b="1" baseline="0" dirty="0" smtClean="0"/>
              <a:t>outer circular layer</a:t>
            </a:r>
            <a:r>
              <a:rPr lang="en-US" baseline="0" dirty="0" smtClean="0"/>
              <a:t>.  Farther down the ureter, and additional coat of longitudinal muscle is added </a:t>
            </a:r>
            <a:r>
              <a:rPr lang="en-US" b="1" baseline="0" dirty="0" smtClean="0"/>
              <a:t>outside the circular layer</a:t>
            </a:r>
            <a:r>
              <a:rPr lang="en-US" baseline="0" dirty="0" smtClean="0"/>
              <a:t>, so the 3 layers at that point are: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inner longitudinal muscle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middle circular muscle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outer longitudinal muscle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187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 that each</a:t>
            </a:r>
            <a:r>
              <a:rPr lang="en-US" baseline="0" dirty="0" smtClean="0"/>
              <a:t> renal papilla drains a ‘lobe’ (i.e. all of the nephrons and collecting ducts that empty at the apex of the pyramid) of the kidney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E3775-F447-4BE6-B99F-9AD9DC0247B7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51407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 that a ‘lobule’ is defined by a medullary ray and all of</a:t>
            </a:r>
            <a:r>
              <a:rPr lang="en-US" baseline="0" dirty="0" smtClean="0"/>
              <a:t> the nephrons that drain into it.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E3775-F447-4BE6-B99F-9AD9DC0247B7}" type="slidenum">
              <a:rPr lang="en-US" altLang="en-US" smtClean="0"/>
              <a:pPr/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19013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DCT=dista</a:t>
            </a:r>
            <a:r>
              <a:rPr lang="en-US" baseline="0" dirty="0" smtClean="0"/>
              <a:t>l convoluted tubule	PCT=proximal convoluted tubule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7305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CT=collecting tubule		</a:t>
            </a:r>
            <a:r>
              <a:rPr lang="en-US" dirty="0" smtClean="0"/>
              <a:t>DST=distal</a:t>
            </a:r>
            <a:r>
              <a:rPr lang="en-US" baseline="0" dirty="0" smtClean="0"/>
              <a:t> straight tubule (ascending thick limb)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PCT=proximal convoluted tubule	</a:t>
            </a:r>
            <a:r>
              <a:rPr lang="en-US" baseline="0" dirty="0" smtClean="0"/>
              <a:t>PST=proximal straight tubule (descending thick limb)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4808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arrows within</a:t>
            </a:r>
            <a:r>
              <a:rPr lang="en-US" baseline="0" dirty="0" smtClean="0"/>
              <a:t> tubules </a:t>
            </a:r>
            <a:r>
              <a:rPr lang="en-US" dirty="0" smtClean="0"/>
              <a:t>denote flow of urine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753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IM=inner</a:t>
            </a:r>
            <a:r>
              <a:rPr lang="en-US" baseline="0" dirty="0" smtClean="0"/>
              <a:t> medulla	OM=outer medulla</a:t>
            </a:r>
          </a:p>
          <a:p>
            <a:endParaRPr lang="en-US" baseline="0" dirty="0" smtClean="0"/>
          </a:p>
          <a:p>
            <a:pPr>
              <a:defRPr/>
            </a:pPr>
            <a:r>
              <a:rPr lang="en-US" baseline="0" dirty="0" smtClean="0"/>
              <a:t>Note: this view is at the t</a:t>
            </a:r>
            <a:r>
              <a:rPr lang="en-US" sz="1200" dirty="0" smtClean="0"/>
              <a:t>ransition between the outer and inner stripes of the </a:t>
            </a:r>
            <a:r>
              <a:rPr lang="en-US" sz="1200" u="sng" dirty="0" smtClean="0"/>
              <a:t>Outer</a:t>
            </a:r>
            <a:r>
              <a:rPr lang="en-US" sz="1200" dirty="0" smtClean="0"/>
              <a:t> Medulla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050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arrows within tubules denote flow of urine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5047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arrows within tubules denote flow of urine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CC147-F224-47C1-BFA0-6E03E434AF7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490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055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376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74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817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233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35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178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346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025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363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898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0E27F-E685-4F41-93E1-1FF85A4BD0F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9408F-6956-4FF9-926D-F9B79BEBD3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678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Histology of the Urinary System </a:t>
            </a:r>
            <a:br>
              <a:rPr lang="en-US" dirty="0" smtClean="0"/>
            </a:br>
            <a:r>
              <a:rPr lang="en-US" dirty="0" smtClean="0"/>
              <a:t>Lab Orientation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019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kidney diagram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86338" cy="6858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Connector 6"/>
          <p:cNvCxnSpPr/>
          <p:nvPr/>
        </p:nvCxnSpPr>
        <p:spPr>
          <a:xfrm rot="10800000">
            <a:off x="2347850" y="2428875"/>
            <a:ext cx="504825" cy="1619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10800000">
            <a:off x="2271650" y="2286000"/>
            <a:ext cx="581025" cy="1905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16200000" flipV="1">
            <a:off x="2638363" y="2909887"/>
            <a:ext cx="400050" cy="3905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5" name="TextBox 19"/>
          <p:cNvSpPr txBox="1">
            <a:spLocks noChangeArrowheads="1"/>
          </p:cNvSpPr>
          <p:nvPr/>
        </p:nvSpPr>
        <p:spPr bwMode="auto">
          <a:xfrm>
            <a:off x="1109600" y="1352550"/>
            <a:ext cx="444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000" b="1"/>
              <a:t>DCT</a:t>
            </a:r>
          </a:p>
        </p:txBody>
      </p:sp>
      <p:sp>
        <p:nvSpPr>
          <p:cNvPr id="4106" name="TextBox 20"/>
          <p:cNvSpPr txBox="1">
            <a:spLocks noChangeArrowheads="1"/>
          </p:cNvSpPr>
          <p:nvPr/>
        </p:nvSpPr>
        <p:spPr bwMode="auto">
          <a:xfrm>
            <a:off x="1090550" y="1600200"/>
            <a:ext cx="4381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000" b="1"/>
              <a:t>PCT</a:t>
            </a:r>
          </a:p>
        </p:txBody>
      </p:sp>
      <p:cxnSp>
        <p:nvCxnSpPr>
          <p:cNvPr id="28" name="Straight Connector 27"/>
          <p:cNvCxnSpPr/>
          <p:nvPr/>
        </p:nvCxnSpPr>
        <p:spPr>
          <a:xfrm rot="10800000">
            <a:off x="1423925" y="1724025"/>
            <a:ext cx="142875" cy="952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10800000">
            <a:off x="1442975" y="1476375"/>
            <a:ext cx="390525" cy="1238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9" name="TextBox 37"/>
          <p:cNvSpPr txBox="1">
            <a:spLocks noChangeArrowheads="1"/>
          </p:cNvSpPr>
          <p:nvPr/>
        </p:nvSpPr>
        <p:spPr bwMode="auto">
          <a:xfrm>
            <a:off x="2814575" y="5124450"/>
            <a:ext cx="877888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800"/>
              <a:t>(Papillary Duct)</a:t>
            </a:r>
          </a:p>
        </p:txBody>
      </p:sp>
      <p:sp>
        <p:nvSpPr>
          <p:cNvPr id="4110" name="TextBox 14"/>
          <p:cNvSpPr txBox="1">
            <a:spLocks noChangeArrowheads="1"/>
          </p:cNvSpPr>
          <p:nvPr/>
        </p:nvSpPr>
        <p:spPr bwMode="auto">
          <a:xfrm>
            <a:off x="1652525" y="2228850"/>
            <a:ext cx="6191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700" b="1"/>
              <a:t>Renal</a:t>
            </a:r>
          </a:p>
          <a:p>
            <a:pPr eaLnBrk="1" hangingPunct="1"/>
            <a:r>
              <a:rPr lang="en-US" altLang="en-US" sz="700" b="1"/>
              <a:t>Corpuscle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rot="5400000" flipH="1" flipV="1">
            <a:off x="1795400" y="2190750"/>
            <a:ext cx="171450" cy="381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23"/>
          <p:cNvSpPr/>
          <p:nvPr/>
        </p:nvSpPr>
        <p:spPr>
          <a:xfrm>
            <a:off x="2127188" y="5581650"/>
            <a:ext cx="266700" cy="534988"/>
          </a:xfrm>
          <a:custGeom>
            <a:avLst/>
            <a:gdLst>
              <a:gd name="connsiteX0" fmla="*/ 230187 w 266700"/>
              <a:gd name="connsiteY0" fmla="*/ 76200 h 534988"/>
              <a:gd name="connsiteX1" fmla="*/ 239712 w 266700"/>
              <a:gd name="connsiteY1" fmla="*/ 419100 h 534988"/>
              <a:gd name="connsiteX2" fmla="*/ 68262 w 266700"/>
              <a:gd name="connsiteY2" fmla="*/ 476250 h 534988"/>
              <a:gd name="connsiteX3" fmla="*/ 11112 w 266700"/>
              <a:gd name="connsiteY3" fmla="*/ 66675 h 534988"/>
              <a:gd name="connsiteX4" fmla="*/ 1587 w 266700"/>
              <a:gd name="connsiteY4" fmla="*/ 76200 h 534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6700" h="534988">
                <a:moveTo>
                  <a:pt x="230187" y="76200"/>
                </a:moveTo>
                <a:cubicBezTo>
                  <a:pt x="248443" y="214312"/>
                  <a:pt x="266700" y="352425"/>
                  <a:pt x="239712" y="419100"/>
                </a:cubicBezTo>
                <a:cubicBezTo>
                  <a:pt x="212725" y="485775"/>
                  <a:pt x="106362" y="534988"/>
                  <a:pt x="68262" y="476250"/>
                </a:cubicBezTo>
                <a:cubicBezTo>
                  <a:pt x="30162" y="417512"/>
                  <a:pt x="22225" y="133350"/>
                  <a:pt x="11112" y="66675"/>
                </a:cubicBezTo>
                <a:cubicBezTo>
                  <a:pt x="0" y="0"/>
                  <a:pt x="793" y="38100"/>
                  <a:pt x="1587" y="76200"/>
                </a:cubicBezTo>
              </a:path>
            </a:pathLst>
          </a:cu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26" name="Straight Arrow Connector 25"/>
          <p:cNvCxnSpPr/>
          <p:nvPr/>
        </p:nvCxnSpPr>
        <p:spPr>
          <a:xfrm rot="5400000">
            <a:off x="2271651" y="6553200"/>
            <a:ext cx="342900" cy="317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14" name="TextBox 26"/>
          <p:cNvSpPr txBox="1">
            <a:spLocks noChangeArrowheads="1"/>
          </p:cNvSpPr>
          <p:nvPr/>
        </p:nvSpPr>
        <p:spPr bwMode="auto">
          <a:xfrm>
            <a:off x="2109725" y="6657975"/>
            <a:ext cx="687388" cy="19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700" b="1"/>
              <a:t>Minor Calyx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986338" y="228600"/>
            <a:ext cx="415766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Key Features of the Kidney</a:t>
            </a:r>
          </a:p>
          <a:p>
            <a:pPr algn="ctr"/>
            <a:r>
              <a:rPr lang="en-US" sz="1100" b="1" dirty="0" smtClean="0"/>
              <a:t>(from Dr. </a:t>
            </a:r>
            <a:r>
              <a:rPr lang="en-US" sz="1100" b="1" dirty="0" err="1" smtClean="0"/>
              <a:t>Carbrey’s</a:t>
            </a:r>
            <a:r>
              <a:rPr lang="en-US" sz="1100" b="1" dirty="0" smtClean="0"/>
              <a:t> notes)</a:t>
            </a:r>
          </a:p>
          <a:p>
            <a:endParaRPr lang="en-US" sz="1100" b="1" dirty="0"/>
          </a:p>
          <a:p>
            <a:r>
              <a:rPr lang="en-US" sz="1100" b="1" dirty="0" smtClean="0"/>
              <a:t>Kidney </a:t>
            </a:r>
            <a:r>
              <a:rPr lang="en-US" sz="1100" b="1" dirty="0"/>
              <a:t>– </a:t>
            </a:r>
            <a:r>
              <a:rPr lang="en-US" sz="1100" dirty="0"/>
              <a:t>surrounded by CT capsule, no mesothelium</a:t>
            </a:r>
          </a:p>
          <a:p>
            <a:r>
              <a:rPr lang="en-US" sz="1100" dirty="0"/>
              <a:t>	</a:t>
            </a:r>
          </a:p>
          <a:p>
            <a:r>
              <a:rPr lang="en-US" sz="1100" b="1" dirty="0" smtClean="0"/>
              <a:t>Cortex </a:t>
            </a:r>
            <a:r>
              <a:rPr lang="en-US" sz="1100" b="1" dirty="0"/>
              <a:t>- </a:t>
            </a:r>
            <a:r>
              <a:rPr lang="en-US" sz="1100" dirty="0"/>
              <a:t>alternating medullary rays (CDs &amp; straight tubules) and </a:t>
            </a:r>
            <a:r>
              <a:rPr lang="en-US" sz="1100" dirty="0" smtClean="0"/>
              <a:t>cortical labyrinths </a:t>
            </a:r>
            <a:r>
              <a:rPr lang="en-US" sz="1100" dirty="0"/>
              <a:t>(renal corpuscles, conv. tubules)		</a:t>
            </a:r>
          </a:p>
          <a:p>
            <a:r>
              <a:rPr lang="en-US" sz="1100" dirty="0" smtClean="0"/>
              <a:t>can </a:t>
            </a:r>
            <a:r>
              <a:rPr lang="en-US" sz="1100" dirty="0"/>
              <a:t>distinguish histologically: renal corpuscles , PCT, DCT, CD</a:t>
            </a:r>
          </a:p>
          <a:p>
            <a:pPr>
              <a:tabLst>
                <a:tab pos="463550" algn="l"/>
              </a:tabLst>
            </a:pPr>
            <a:r>
              <a:rPr lang="en-US" sz="1100" dirty="0"/>
              <a:t>	</a:t>
            </a:r>
            <a:r>
              <a:rPr lang="en-US" sz="1100" b="1" dirty="0" smtClean="0"/>
              <a:t>renal </a:t>
            </a:r>
            <a:r>
              <a:rPr lang="en-US" sz="1100" b="1" dirty="0"/>
              <a:t>corpuscles </a:t>
            </a:r>
            <a:r>
              <a:rPr lang="en-US" sz="1100" dirty="0"/>
              <a:t>– glomerulus and Bowman’s capsule</a:t>
            </a:r>
          </a:p>
          <a:p>
            <a:pPr>
              <a:tabLst>
                <a:tab pos="463550" algn="l"/>
              </a:tabLst>
            </a:pPr>
            <a:r>
              <a:rPr lang="en-US" sz="1100" dirty="0"/>
              <a:t>	</a:t>
            </a:r>
            <a:r>
              <a:rPr lang="en-US" sz="1100" b="1" dirty="0" smtClean="0"/>
              <a:t>glomerulus </a:t>
            </a:r>
            <a:r>
              <a:rPr lang="en-US" sz="1100" dirty="0"/>
              <a:t>– capillaries</a:t>
            </a:r>
          </a:p>
          <a:p>
            <a:pPr>
              <a:tabLst>
                <a:tab pos="463550" algn="l"/>
                <a:tab pos="1662113" algn="l"/>
              </a:tabLst>
            </a:pPr>
            <a:r>
              <a:rPr lang="en-US" sz="1100" dirty="0"/>
              <a:t>	</a:t>
            </a:r>
            <a:r>
              <a:rPr lang="en-US" sz="1100" b="1" dirty="0" smtClean="0"/>
              <a:t>Bowman’s </a:t>
            </a:r>
            <a:r>
              <a:rPr lang="en-US" sz="1100" b="1" dirty="0"/>
              <a:t>capsule </a:t>
            </a:r>
            <a:r>
              <a:rPr lang="en-US" sz="1100" dirty="0"/>
              <a:t>– double-layered epithelial  </a:t>
            </a:r>
            <a:r>
              <a:rPr lang="en-US" sz="1100" dirty="0" smtClean="0"/>
              <a:t>structure </a:t>
            </a:r>
            <a:r>
              <a:rPr lang="en-US" sz="1100" dirty="0"/>
              <a:t>that </a:t>
            </a:r>
            <a:r>
              <a:rPr lang="en-US" sz="1100" dirty="0" smtClean="0"/>
              <a:t>		surrounds </a:t>
            </a:r>
            <a:r>
              <a:rPr lang="en-US" sz="1100" dirty="0"/>
              <a:t>glomerulus</a:t>
            </a:r>
          </a:p>
          <a:p>
            <a:r>
              <a:rPr lang="en-US" sz="1100" b="1" dirty="0"/>
              <a:t>	</a:t>
            </a:r>
            <a:endParaRPr lang="en-US" sz="1100" dirty="0"/>
          </a:p>
          <a:p>
            <a:r>
              <a:rPr lang="en-US" sz="1100" b="1" dirty="0" smtClean="0"/>
              <a:t>Medulla </a:t>
            </a:r>
            <a:r>
              <a:rPr lang="en-US" sz="1100" b="1" dirty="0"/>
              <a:t>- </a:t>
            </a:r>
            <a:r>
              <a:rPr lang="en-US" sz="1100" dirty="0"/>
              <a:t>medullary pyramids bordered by renal columns</a:t>
            </a:r>
          </a:p>
          <a:p>
            <a:r>
              <a:rPr lang="en-US" sz="1100" dirty="0" smtClean="0"/>
              <a:t>can </a:t>
            </a:r>
            <a:r>
              <a:rPr lang="en-US" sz="1100" dirty="0"/>
              <a:t>see histologically: loop of </a:t>
            </a:r>
            <a:r>
              <a:rPr lang="en-US" sz="1100" dirty="0" err="1"/>
              <a:t>Henle</a:t>
            </a:r>
            <a:r>
              <a:rPr lang="en-US" sz="1100" dirty="0"/>
              <a:t>, thick </a:t>
            </a:r>
            <a:r>
              <a:rPr lang="en-US" sz="1100" dirty="0" err="1"/>
              <a:t>asc</a:t>
            </a:r>
            <a:r>
              <a:rPr lang="en-US" sz="1100" dirty="0"/>
              <a:t>. limb, CD, vasa  </a:t>
            </a:r>
            <a:r>
              <a:rPr lang="en-US" sz="1100" dirty="0" smtClean="0"/>
              <a:t>recta</a:t>
            </a:r>
            <a:endParaRPr lang="en-US" sz="1100" dirty="0"/>
          </a:p>
          <a:p>
            <a:r>
              <a:rPr lang="en-US" sz="1100" dirty="0"/>
              <a:t>	</a:t>
            </a:r>
            <a:r>
              <a:rPr lang="en-US" sz="1100" dirty="0" smtClean="0"/>
              <a:t>papillae </a:t>
            </a:r>
            <a:r>
              <a:rPr lang="en-US" sz="1100" dirty="0"/>
              <a:t>with the area </a:t>
            </a:r>
            <a:r>
              <a:rPr lang="en-US" sz="1100" dirty="0" err="1"/>
              <a:t>cribosa</a:t>
            </a:r>
            <a:r>
              <a:rPr lang="en-US" sz="1100" dirty="0"/>
              <a:t> </a:t>
            </a:r>
            <a:r>
              <a:rPr lang="en-US" sz="1100" dirty="0" smtClean="0"/>
              <a:t>and ducts </a:t>
            </a:r>
            <a:r>
              <a:rPr lang="en-US" sz="1100" dirty="0"/>
              <a:t>of Bellini (s. </a:t>
            </a:r>
            <a:r>
              <a:rPr lang="en-US" sz="1100" dirty="0" smtClean="0"/>
              <a:t>	col</a:t>
            </a:r>
            <a:r>
              <a:rPr lang="en-US" sz="1100" dirty="0"/>
              <a:t>. CD) </a:t>
            </a:r>
            <a:r>
              <a:rPr lang="en-US" sz="1100" dirty="0" smtClean="0"/>
              <a:t>projecting </a:t>
            </a:r>
            <a:r>
              <a:rPr lang="en-US" sz="1100" dirty="0"/>
              <a:t>into the calyx (transitional </a:t>
            </a:r>
            <a:r>
              <a:rPr lang="en-US" sz="1100" dirty="0" err="1"/>
              <a:t>epi</a:t>
            </a:r>
            <a:r>
              <a:rPr lang="en-US" sz="1100" dirty="0"/>
              <a:t>)</a:t>
            </a:r>
          </a:p>
          <a:p>
            <a:r>
              <a:rPr lang="en-US" sz="1100" dirty="0"/>
              <a:t>	</a:t>
            </a:r>
          </a:p>
          <a:p>
            <a:r>
              <a:rPr lang="en-US" sz="1100" b="1" dirty="0" smtClean="0"/>
              <a:t>Histology </a:t>
            </a:r>
            <a:r>
              <a:rPr lang="en-US" sz="1100" b="1" dirty="0"/>
              <a:t>of Tubules:</a:t>
            </a:r>
            <a:endParaRPr lang="en-US" sz="1100" dirty="0"/>
          </a:p>
          <a:p>
            <a:pPr>
              <a:tabLst>
                <a:tab pos="344488" algn="l"/>
              </a:tabLst>
            </a:pPr>
            <a:r>
              <a:rPr lang="en-US" sz="1100" b="1" dirty="0" smtClean="0"/>
              <a:t>PCT</a:t>
            </a:r>
            <a:r>
              <a:rPr lang="en-US" sz="1100" dirty="0" smtClean="0"/>
              <a:t> </a:t>
            </a:r>
            <a:r>
              <a:rPr lang="en-US" sz="1100" dirty="0"/>
              <a:t>– s. cub., microvilli and basal striations, dark staining, few </a:t>
            </a:r>
            <a:r>
              <a:rPr lang="en-US" sz="1100" dirty="0" smtClean="0"/>
              <a:t>nuclei 	in </a:t>
            </a:r>
            <a:r>
              <a:rPr lang="en-US" sz="1100" dirty="0"/>
              <a:t>sections of cells, stellate or occluded lumen, most  </a:t>
            </a:r>
            <a:r>
              <a:rPr lang="en-US" sz="1100" dirty="0" smtClean="0"/>
              <a:t>numerous 	tubule </a:t>
            </a:r>
            <a:r>
              <a:rPr lang="en-US" sz="1100" dirty="0"/>
              <a:t>in cortex, cortex only</a:t>
            </a:r>
          </a:p>
          <a:p>
            <a:endParaRPr lang="en-US" sz="1100" dirty="0"/>
          </a:p>
          <a:p>
            <a:pPr>
              <a:tabLst>
                <a:tab pos="344488" algn="l"/>
              </a:tabLst>
            </a:pPr>
            <a:r>
              <a:rPr lang="en-US" sz="1100" b="1" dirty="0" smtClean="0"/>
              <a:t>DCT</a:t>
            </a:r>
            <a:r>
              <a:rPr lang="en-US" sz="1100" dirty="0" smtClean="0"/>
              <a:t> </a:t>
            </a:r>
            <a:r>
              <a:rPr lang="en-US" sz="1100" dirty="0"/>
              <a:t>– s. cub., less microvilli, more nuclei in section, pale staining, </a:t>
            </a:r>
            <a:r>
              <a:rPr lang="en-US" sz="1100" dirty="0" smtClean="0"/>
              <a:t>	usually </a:t>
            </a:r>
            <a:r>
              <a:rPr lang="en-US" sz="1100" dirty="0"/>
              <a:t>has an open lumen, cortex only</a:t>
            </a:r>
          </a:p>
          <a:p>
            <a:endParaRPr lang="en-US" sz="1100" dirty="0"/>
          </a:p>
          <a:p>
            <a:pPr>
              <a:tabLst>
                <a:tab pos="344488" algn="l"/>
              </a:tabLst>
            </a:pPr>
            <a:r>
              <a:rPr lang="en-US" sz="1100" b="1" dirty="0" smtClean="0"/>
              <a:t>CD</a:t>
            </a:r>
            <a:r>
              <a:rPr lang="en-US" sz="1100" dirty="0" smtClean="0"/>
              <a:t> </a:t>
            </a:r>
            <a:r>
              <a:rPr lang="en-US" sz="1100" dirty="0"/>
              <a:t>– </a:t>
            </a:r>
            <a:r>
              <a:rPr lang="en-US" sz="1100" dirty="0" err="1"/>
              <a:t>s.cub</a:t>
            </a:r>
            <a:r>
              <a:rPr lang="en-US" sz="1100" dirty="0"/>
              <a:t>., no microvilli or basal striations, clear cell boundaries, 	</a:t>
            </a:r>
            <a:r>
              <a:rPr lang="en-US" sz="1100" dirty="0" smtClean="0"/>
              <a:t>nucleus </a:t>
            </a:r>
            <a:r>
              <a:rPr lang="en-US" sz="1100" dirty="0"/>
              <a:t>in most sections of cells</a:t>
            </a:r>
          </a:p>
          <a:p>
            <a:endParaRPr lang="en-US" sz="1100" dirty="0"/>
          </a:p>
          <a:p>
            <a:pPr>
              <a:tabLst>
                <a:tab pos="344488" algn="l"/>
              </a:tabLst>
            </a:pPr>
            <a:r>
              <a:rPr lang="en-US" sz="1100" b="1" dirty="0" smtClean="0"/>
              <a:t>thin </a:t>
            </a:r>
            <a:r>
              <a:rPr lang="en-US" sz="1100" b="1" dirty="0"/>
              <a:t>segments of the loop of </a:t>
            </a:r>
            <a:r>
              <a:rPr lang="en-US" sz="1100" b="1" dirty="0" err="1"/>
              <a:t>Henle</a:t>
            </a:r>
            <a:r>
              <a:rPr lang="en-US" sz="1100" b="1" dirty="0"/>
              <a:t> </a:t>
            </a:r>
            <a:r>
              <a:rPr lang="en-US" sz="1100" dirty="0"/>
              <a:t>– s. sq. with rounder nuclei than </a:t>
            </a:r>
            <a:r>
              <a:rPr lang="en-US" sz="1100" dirty="0" smtClean="0"/>
              <a:t>	vasa </a:t>
            </a:r>
            <a:r>
              <a:rPr lang="en-US" sz="1100" dirty="0"/>
              <a:t>recta, medulla </a:t>
            </a:r>
            <a:r>
              <a:rPr lang="en-US" sz="1100" dirty="0" smtClean="0"/>
              <a:t> only</a:t>
            </a:r>
            <a:endParaRPr lang="en-US" sz="1100" dirty="0"/>
          </a:p>
          <a:p>
            <a:endParaRPr lang="en-US" sz="1100" b="1" dirty="0"/>
          </a:p>
          <a:p>
            <a:pPr>
              <a:tabLst>
                <a:tab pos="285750" algn="l"/>
              </a:tabLst>
            </a:pPr>
            <a:r>
              <a:rPr lang="en-US" sz="1100" b="1" dirty="0" smtClean="0"/>
              <a:t>Thick </a:t>
            </a:r>
            <a:r>
              <a:rPr lang="en-US" sz="1100" b="1" dirty="0" err="1"/>
              <a:t>asc</a:t>
            </a:r>
            <a:r>
              <a:rPr lang="en-US" sz="1100" b="1" dirty="0"/>
              <a:t>. limb </a:t>
            </a:r>
            <a:r>
              <a:rPr lang="en-US" sz="1100" dirty="0"/>
              <a:t>– s. cub., not every section of cell has nucleus, </a:t>
            </a:r>
            <a:r>
              <a:rPr lang="en-US" sz="1100" dirty="0" smtClean="0"/>
              <a:t>no clear 	cell </a:t>
            </a:r>
            <a:r>
              <a:rPr lang="en-US" sz="1100" dirty="0"/>
              <a:t>boundaries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15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23964"/>
          </a:xfrm>
        </p:spPr>
        <p:txBody>
          <a:bodyPr>
            <a:normAutofit/>
          </a:bodyPr>
          <a:lstStyle/>
          <a:p>
            <a:r>
              <a:rPr lang="en-US" dirty="0" smtClean="0"/>
              <a:t>Slide 40: kidney</a:t>
            </a:r>
            <a:endParaRPr lang="en-US" dirty="0"/>
          </a:p>
        </p:txBody>
      </p:sp>
      <p:pic>
        <p:nvPicPr>
          <p:cNvPr id="5" name="Snagit_PPTE97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1"/>
          <a:stretch/>
        </p:blipFill>
        <p:spPr>
          <a:xfrm>
            <a:off x="0" y="823964"/>
            <a:ext cx="9144000" cy="60340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95600" y="2895600"/>
            <a:ext cx="940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CORTEX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057400" y="5955268"/>
            <a:ext cx="11304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MEDULLA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414062" y="1010696"/>
            <a:ext cx="2936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C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7464302" y="1307068"/>
            <a:ext cx="3593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46846" y="1611868"/>
            <a:ext cx="2904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582696" y="3807657"/>
            <a:ext cx="4821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DCT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055816" y="4695463"/>
            <a:ext cx="4419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DCT</a:t>
            </a:r>
            <a:endParaRPr lang="en-US" sz="1200" b="1" dirty="0"/>
          </a:p>
        </p:txBody>
      </p:sp>
      <p:sp>
        <p:nvSpPr>
          <p:cNvPr id="14" name="TextBox 13"/>
          <p:cNvSpPr txBox="1"/>
          <p:nvPr/>
        </p:nvSpPr>
        <p:spPr>
          <a:xfrm rot="2127208">
            <a:off x="8016284" y="5036905"/>
            <a:ext cx="4419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DCT</a:t>
            </a:r>
            <a:endParaRPr lang="en-US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754418" y="3959423"/>
            <a:ext cx="4644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P</a:t>
            </a:r>
            <a:r>
              <a:rPr lang="en-US" sz="1400" b="1" dirty="0" smtClean="0"/>
              <a:t>CT</a:t>
            </a:r>
            <a:endParaRPr lang="en-US" sz="1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6126144" y="4360519"/>
            <a:ext cx="4644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P</a:t>
            </a:r>
            <a:r>
              <a:rPr lang="en-US" sz="1400" b="1" dirty="0" smtClean="0"/>
              <a:t>CT</a:t>
            </a:r>
            <a:endParaRPr lang="en-US" sz="1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257800" y="5559623"/>
            <a:ext cx="4644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P</a:t>
            </a:r>
            <a:r>
              <a:rPr lang="en-US" sz="1400" b="1" dirty="0" smtClean="0"/>
              <a:t>CT</a:t>
            </a:r>
            <a:endParaRPr lang="en-US" sz="1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783914" y="5864423"/>
            <a:ext cx="4644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P</a:t>
            </a:r>
            <a:r>
              <a:rPr lang="en-US" sz="1400" b="1" dirty="0" smtClean="0"/>
              <a:t>CT</a:t>
            </a:r>
            <a:endParaRPr lang="en-US" sz="1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8374714" y="5559623"/>
            <a:ext cx="4644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P</a:t>
            </a:r>
            <a:r>
              <a:rPr lang="en-US" sz="1400" b="1" dirty="0" smtClean="0"/>
              <a:t>CT</a:t>
            </a:r>
            <a:endParaRPr lang="en-US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8069914" y="4114800"/>
            <a:ext cx="4644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P</a:t>
            </a:r>
            <a:r>
              <a:rPr lang="en-US" sz="1400" b="1" dirty="0" smtClean="0"/>
              <a:t>CT</a:t>
            </a:r>
            <a:endParaRPr lang="en-US" sz="1400" b="1" dirty="0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6310365" y="4943789"/>
            <a:ext cx="211015" cy="30145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492331" y="5579719"/>
            <a:ext cx="2984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1154864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"/>
            <a:ext cx="8229600" cy="783771"/>
          </a:xfrm>
        </p:spPr>
        <p:txBody>
          <a:bodyPr>
            <a:normAutofit/>
          </a:bodyPr>
          <a:lstStyle/>
          <a:p>
            <a:r>
              <a:rPr lang="en-US" dirty="0" smtClean="0"/>
              <a:t>Slide 40: kidney</a:t>
            </a:r>
            <a:endParaRPr lang="en-US" dirty="0"/>
          </a:p>
        </p:txBody>
      </p:sp>
      <p:pic>
        <p:nvPicPr>
          <p:cNvPr id="3" name="Snagit_PPT99B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04"/>
          <a:stretch/>
        </p:blipFill>
        <p:spPr>
          <a:xfrm>
            <a:off x="0" y="783771"/>
            <a:ext cx="9144000" cy="60742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90800" y="1447800"/>
            <a:ext cx="768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r>
              <a:rPr lang="en-US" dirty="0" smtClean="0"/>
              <a:t>ortex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43200" y="2362200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</a:t>
            </a:r>
            <a:r>
              <a:rPr lang="en-US" dirty="0" smtClean="0"/>
              <a:t>edulla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90800" y="3440668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papilla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590800" y="4876800"/>
            <a:ext cx="404117" cy="4572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69877" y="5227656"/>
            <a:ext cx="1253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600" dirty="0" err="1"/>
              <a:t>p</a:t>
            </a:r>
            <a:r>
              <a:rPr lang="en-US" sz="1600" dirty="0" err="1" smtClean="0"/>
              <a:t>erirenal</a:t>
            </a:r>
            <a:r>
              <a:rPr lang="en-US" sz="1600" dirty="0" smtClean="0"/>
              <a:t> fat </a:t>
            </a:r>
          </a:p>
          <a:p>
            <a:pPr algn="r"/>
            <a:r>
              <a:rPr lang="en-US" sz="1600" dirty="0" smtClean="0"/>
              <a:t>(what type?)</a:t>
            </a:r>
            <a:endParaRPr lang="en-US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6286587" y="5943600"/>
            <a:ext cx="6476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r>
              <a:rPr lang="en-US" dirty="0" smtClean="0"/>
              <a:t>alyx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 rot="20591337">
            <a:off x="7729805" y="5899761"/>
            <a:ext cx="11887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t</a:t>
            </a:r>
            <a:r>
              <a:rPr lang="en-US" sz="1600" dirty="0" smtClean="0"/>
              <a:t>rans. </a:t>
            </a:r>
            <a:r>
              <a:rPr lang="en-US" sz="1600" dirty="0" err="1"/>
              <a:t>e</a:t>
            </a:r>
            <a:r>
              <a:rPr lang="en-US" sz="1600" dirty="0" err="1" smtClean="0"/>
              <a:t>pith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6286587" y="5520043"/>
            <a:ext cx="190413" cy="21505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7162800" y="5627569"/>
            <a:ext cx="0" cy="316031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7620000" y="5735096"/>
            <a:ext cx="0" cy="20850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3787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"/>
            <a:ext cx="8229600" cy="773723"/>
          </a:xfrm>
        </p:spPr>
        <p:txBody>
          <a:bodyPr>
            <a:normAutofit/>
          </a:bodyPr>
          <a:lstStyle/>
          <a:p>
            <a:r>
              <a:rPr lang="en-US" dirty="0" smtClean="0"/>
              <a:t>Slide 49: kidney (cortex)</a:t>
            </a:r>
            <a:endParaRPr lang="en-US" dirty="0"/>
          </a:p>
        </p:txBody>
      </p:sp>
      <p:pic>
        <p:nvPicPr>
          <p:cNvPr id="3" name="Snagit_PPT49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5"/>
          <a:stretch/>
        </p:blipFill>
        <p:spPr>
          <a:xfrm>
            <a:off x="30982" y="773723"/>
            <a:ext cx="9144000" cy="60842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6529107">
            <a:off x="809716" y="2581255"/>
            <a:ext cx="469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p</a:t>
            </a:r>
            <a:r>
              <a:rPr lang="en-US" dirty="0" err="1" smtClean="0"/>
              <a:t>st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 rot="16529107">
            <a:off x="1443324" y="2860709"/>
            <a:ext cx="470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dst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 rot="16529107">
            <a:off x="2052443" y="2916813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c</a:t>
            </a:r>
            <a:r>
              <a:rPr lang="en-US" dirty="0" err="1" smtClean="0"/>
              <a:t>t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38378" y="3011992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pct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165282" y="2514600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pct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516138" y="301424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pct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4267200" y="255704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d</a:t>
            </a:r>
            <a:r>
              <a:rPr lang="en-US" sz="1600" dirty="0" err="1" smtClean="0"/>
              <a:t>ct</a:t>
            </a:r>
            <a:endParaRPr lang="en-US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4591690" y="2189704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d</a:t>
            </a:r>
            <a:r>
              <a:rPr lang="en-US" sz="1600" dirty="0" err="1" smtClean="0"/>
              <a:t>ct</a:t>
            </a:r>
            <a:endParaRPr lang="en-US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3495152" y="255704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d</a:t>
            </a:r>
            <a:r>
              <a:rPr lang="en-US" sz="1600" dirty="0" err="1" smtClean="0"/>
              <a:t>ct</a:t>
            </a:r>
            <a:endParaRPr lang="en-US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4814426" y="2984102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d</a:t>
            </a:r>
            <a:r>
              <a:rPr lang="en-US" sz="1600" dirty="0" err="1" smtClean="0"/>
              <a:t>ct</a:t>
            </a:r>
            <a:endParaRPr lang="en-US" sz="1600" dirty="0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3902518" y="3521112"/>
            <a:ext cx="219447" cy="234461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761704" y="4953000"/>
            <a:ext cx="4523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art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4648200" y="4349204"/>
            <a:ext cx="1252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glomerulus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014315" y="1905000"/>
            <a:ext cx="2155941" cy="0"/>
          </a:xfrm>
          <a:prstGeom prst="straightConnector1">
            <a:avLst/>
          </a:prstGeom>
          <a:ln w="28575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394478" y="1634528"/>
            <a:ext cx="13238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edullary ray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377223" y="1838848"/>
            <a:ext cx="12897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(pars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radiata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3352800" y="1905000"/>
            <a:ext cx="4114800" cy="0"/>
          </a:xfrm>
          <a:prstGeom prst="straightConnector1">
            <a:avLst/>
          </a:prstGeom>
          <a:ln w="28575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490979" y="1600200"/>
            <a:ext cx="1687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ortical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labyrinth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72000" y="1840468"/>
            <a:ext cx="15261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(pars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convoluta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0694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"/>
            <a:ext cx="8229600" cy="773723"/>
          </a:xfrm>
        </p:spPr>
        <p:txBody>
          <a:bodyPr>
            <a:normAutofit/>
          </a:bodyPr>
          <a:lstStyle/>
          <a:p>
            <a:r>
              <a:rPr lang="en-US" dirty="0" smtClean="0"/>
              <a:t>Slide 49: kidney (medulla)</a:t>
            </a:r>
            <a:endParaRPr lang="en-US" dirty="0"/>
          </a:p>
        </p:txBody>
      </p:sp>
      <p:pic>
        <p:nvPicPr>
          <p:cNvPr id="3" name="Snagit_PPT766D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5"/>
          <a:stretch/>
        </p:blipFill>
        <p:spPr>
          <a:xfrm>
            <a:off x="0" y="773723"/>
            <a:ext cx="9144000" cy="60842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95800" y="3581400"/>
            <a:ext cx="404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cd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91799" y="3059668"/>
            <a:ext cx="423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atl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 rot="18533976">
            <a:off x="2464222" y="3672673"/>
            <a:ext cx="375424" cy="37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chemeClr val="bg1"/>
                </a:solidFill>
              </a:rPr>
              <a:t>vr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70856" y="3581400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tl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204957" y="3517676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tl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967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29170"/>
          </a:xfrm>
        </p:spPr>
        <p:txBody>
          <a:bodyPr/>
          <a:lstStyle/>
          <a:p>
            <a:r>
              <a:rPr lang="en-US" dirty="0" smtClean="0"/>
              <a:t>Slide 304: kidney, PAS</a:t>
            </a:r>
            <a:endParaRPr lang="en-US" dirty="0"/>
          </a:p>
        </p:txBody>
      </p:sp>
      <p:pic>
        <p:nvPicPr>
          <p:cNvPr id="4" name="Snagit_PPT6CFE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79"/>
          <a:stretch/>
        </p:blipFill>
        <p:spPr>
          <a:xfrm>
            <a:off x="0" y="829170"/>
            <a:ext cx="9144000" cy="60288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2104748">
            <a:off x="1473470" y="4229300"/>
            <a:ext cx="12105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m</a:t>
            </a:r>
            <a:r>
              <a:rPr lang="en-US" sz="1400" b="1" dirty="0" smtClean="0"/>
              <a:t>edullary ray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 rot="3000293">
            <a:off x="2522826" y="3118224"/>
            <a:ext cx="12105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m</a:t>
            </a:r>
            <a:r>
              <a:rPr lang="en-US" sz="1400" b="1" dirty="0" smtClean="0"/>
              <a:t>edullary ray</a:t>
            </a:r>
            <a:endParaRPr lang="en-US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475111" y="5105400"/>
            <a:ext cx="7906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medulla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 rot="1907402">
            <a:off x="668806" y="4911722"/>
            <a:ext cx="12105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m</a:t>
            </a:r>
            <a:r>
              <a:rPr lang="en-US" sz="1400" b="1" dirty="0" smtClean="0"/>
              <a:t>edullary ray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 rot="2652330">
            <a:off x="1506288" y="3260630"/>
            <a:ext cx="14496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c</a:t>
            </a:r>
            <a:r>
              <a:rPr lang="en-US" sz="1400" b="1" dirty="0" smtClean="0"/>
              <a:t>ortical labyrinth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715000" y="3677696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p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522408" y="4264223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p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424754" y="4134896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99704" y="4761615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350248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sz="2700" b="1" dirty="0"/>
              <a:t>Slide 304: kidney, </a:t>
            </a:r>
            <a:r>
              <a:rPr lang="en-US" sz="2700" b="1" dirty="0" smtClean="0"/>
              <a:t>PAS, </a:t>
            </a:r>
            <a:r>
              <a:rPr lang="en-US" sz="2200" b="1" dirty="0" smtClean="0"/>
              <a:t>cortical section: </a:t>
            </a:r>
            <a:r>
              <a:rPr lang="en-US" sz="2000" dirty="0" smtClean="0"/>
              <a:t>medullary rays will appear as fascicles (like bundles of straws) amidst cortical labyrinth of coiled tubes and glomeruli</a:t>
            </a:r>
            <a:endParaRPr lang="en-US" sz="2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t="9212" r="981" b="1822"/>
          <a:stretch/>
        </p:blipFill>
        <p:spPr bwMode="auto">
          <a:xfrm>
            <a:off x="0" y="583566"/>
            <a:ext cx="9182099" cy="6274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reeform 3"/>
          <p:cNvSpPr/>
          <p:nvPr/>
        </p:nvSpPr>
        <p:spPr>
          <a:xfrm>
            <a:off x="2419350" y="2066925"/>
            <a:ext cx="3028950" cy="2924175"/>
          </a:xfrm>
          <a:custGeom>
            <a:avLst/>
            <a:gdLst>
              <a:gd name="connsiteX0" fmla="*/ 2952750 w 3028950"/>
              <a:gd name="connsiteY0" fmla="*/ 771525 h 2924175"/>
              <a:gd name="connsiteX1" fmla="*/ 2924175 w 3028950"/>
              <a:gd name="connsiteY1" fmla="*/ 723900 h 2924175"/>
              <a:gd name="connsiteX2" fmla="*/ 2886075 w 3028950"/>
              <a:gd name="connsiteY2" fmla="*/ 666750 h 2924175"/>
              <a:gd name="connsiteX3" fmla="*/ 2838450 w 3028950"/>
              <a:gd name="connsiteY3" fmla="*/ 581025 h 2924175"/>
              <a:gd name="connsiteX4" fmla="*/ 2809875 w 3028950"/>
              <a:gd name="connsiteY4" fmla="*/ 561975 h 2924175"/>
              <a:gd name="connsiteX5" fmla="*/ 2790825 w 3028950"/>
              <a:gd name="connsiteY5" fmla="*/ 533400 h 2924175"/>
              <a:gd name="connsiteX6" fmla="*/ 2733675 w 3028950"/>
              <a:gd name="connsiteY6" fmla="*/ 495300 h 2924175"/>
              <a:gd name="connsiteX7" fmla="*/ 2619375 w 3028950"/>
              <a:gd name="connsiteY7" fmla="*/ 457200 h 2924175"/>
              <a:gd name="connsiteX8" fmla="*/ 2590800 w 3028950"/>
              <a:gd name="connsiteY8" fmla="*/ 447675 h 2924175"/>
              <a:gd name="connsiteX9" fmla="*/ 2562225 w 3028950"/>
              <a:gd name="connsiteY9" fmla="*/ 438150 h 2924175"/>
              <a:gd name="connsiteX10" fmla="*/ 2533650 w 3028950"/>
              <a:gd name="connsiteY10" fmla="*/ 419100 h 2924175"/>
              <a:gd name="connsiteX11" fmla="*/ 2505075 w 3028950"/>
              <a:gd name="connsiteY11" fmla="*/ 361950 h 2924175"/>
              <a:gd name="connsiteX12" fmla="*/ 2495550 w 3028950"/>
              <a:gd name="connsiteY12" fmla="*/ 333375 h 2924175"/>
              <a:gd name="connsiteX13" fmla="*/ 2438400 w 3028950"/>
              <a:gd name="connsiteY13" fmla="*/ 304800 h 2924175"/>
              <a:gd name="connsiteX14" fmla="*/ 2381250 w 3028950"/>
              <a:gd name="connsiteY14" fmla="*/ 266700 h 2924175"/>
              <a:gd name="connsiteX15" fmla="*/ 2324100 w 3028950"/>
              <a:gd name="connsiteY15" fmla="*/ 228600 h 2924175"/>
              <a:gd name="connsiteX16" fmla="*/ 2257425 w 3028950"/>
              <a:gd name="connsiteY16" fmla="*/ 152400 h 2924175"/>
              <a:gd name="connsiteX17" fmla="*/ 2200275 w 3028950"/>
              <a:gd name="connsiteY17" fmla="*/ 104775 h 2924175"/>
              <a:gd name="connsiteX18" fmla="*/ 2133600 w 3028950"/>
              <a:gd name="connsiteY18" fmla="*/ 85725 h 2924175"/>
              <a:gd name="connsiteX19" fmla="*/ 1990725 w 3028950"/>
              <a:gd name="connsiteY19" fmla="*/ 47625 h 2924175"/>
              <a:gd name="connsiteX20" fmla="*/ 1962150 w 3028950"/>
              <a:gd name="connsiteY20" fmla="*/ 38100 h 2924175"/>
              <a:gd name="connsiteX21" fmla="*/ 1914525 w 3028950"/>
              <a:gd name="connsiteY21" fmla="*/ 28575 h 2924175"/>
              <a:gd name="connsiteX22" fmla="*/ 1838325 w 3028950"/>
              <a:gd name="connsiteY22" fmla="*/ 9525 h 2924175"/>
              <a:gd name="connsiteX23" fmla="*/ 1743075 w 3028950"/>
              <a:gd name="connsiteY23" fmla="*/ 0 h 2924175"/>
              <a:gd name="connsiteX24" fmla="*/ 1647825 w 3028950"/>
              <a:gd name="connsiteY24" fmla="*/ 9525 h 2924175"/>
              <a:gd name="connsiteX25" fmla="*/ 1524000 w 3028950"/>
              <a:gd name="connsiteY25" fmla="*/ 38100 h 2924175"/>
              <a:gd name="connsiteX26" fmla="*/ 1495425 w 3028950"/>
              <a:gd name="connsiteY26" fmla="*/ 47625 h 2924175"/>
              <a:gd name="connsiteX27" fmla="*/ 1419225 w 3028950"/>
              <a:gd name="connsiteY27" fmla="*/ 66675 h 2924175"/>
              <a:gd name="connsiteX28" fmla="*/ 1390650 w 3028950"/>
              <a:gd name="connsiteY28" fmla="*/ 85725 h 2924175"/>
              <a:gd name="connsiteX29" fmla="*/ 1333500 w 3028950"/>
              <a:gd name="connsiteY29" fmla="*/ 104775 h 2924175"/>
              <a:gd name="connsiteX30" fmla="*/ 1304925 w 3028950"/>
              <a:gd name="connsiteY30" fmla="*/ 123825 h 2924175"/>
              <a:gd name="connsiteX31" fmla="*/ 1247775 w 3028950"/>
              <a:gd name="connsiteY31" fmla="*/ 142875 h 2924175"/>
              <a:gd name="connsiteX32" fmla="*/ 1209675 w 3028950"/>
              <a:gd name="connsiteY32" fmla="*/ 161925 h 2924175"/>
              <a:gd name="connsiteX33" fmla="*/ 1181100 w 3028950"/>
              <a:gd name="connsiteY33" fmla="*/ 171450 h 2924175"/>
              <a:gd name="connsiteX34" fmla="*/ 1152525 w 3028950"/>
              <a:gd name="connsiteY34" fmla="*/ 190500 h 2924175"/>
              <a:gd name="connsiteX35" fmla="*/ 1095375 w 3028950"/>
              <a:gd name="connsiteY35" fmla="*/ 209550 h 2924175"/>
              <a:gd name="connsiteX36" fmla="*/ 1038225 w 3028950"/>
              <a:gd name="connsiteY36" fmla="*/ 228600 h 2924175"/>
              <a:gd name="connsiteX37" fmla="*/ 1009650 w 3028950"/>
              <a:gd name="connsiteY37" fmla="*/ 238125 h 2924175"/>
              <a:gd name="connsiteX38" fmla="*/ 981075 w 3028950"/>
              <a:gd name="connsiteY38" fmla="*/ 247650 h 2924175"/>
              <a:gd name="connsiteX39" fmla="*/ 942975 w 3028950"/>
              <a:gd name="connsiteY39" fmla="*/ 257175 h 2924175"/>
              <a:gd name="connsiteX40" fmla="*/ 762000 w 3028950"/>
              <a:gd name="connsiteY40" fmla="*/ 266700 h 2924175"/>
              <a:gd name="connsiteX41" fmla="*/ 685800 w 3028950"/>
              <a:gd name="connsiteY41" fmla="*/ 285750 h 2924175"/>
              <a:gd name="connsiteX42" fmla="*/ 647700 w 3028950"/>
              <a:gd name="connsiteY42" fmla="*/ 295275 h 2924175"/>
              <a:gd name="connsiteX43" fmla="*/ 590550 w 3028950"/>
              <a:gd name="connsiteY43" fmla="*/ 314325 h 2924175"/>
              <a:gd name="connsiteX44" fmla="*/ 419100 w 3028950"/>
              <a:gd name="connsiteY44" fmla="*/ 323850 h 2924175"/>
              <a:gd name="connsiteX45" fmla="*/ 352425 w 3028950"/>
              <a:gd name="connsiteY45" fmla="*/ 342900 h 2924175"/>
              <a:gd name="connsiteX46" fmla="*/ 323850 w 3028950"/>
              <a:gd name="connsiteY46" fmla="*/ 352425 h 2924175"/>
              <a:gd name="connsiteX47" fmla="*/ 266700 w 3028950"/>
              <a:gd name="connsiteY47" fmla="*/ 390525 h 2924175"/>
              <a:gd name="connsiteX48" fmla="*/ 238125 w 3028950"/>
              <a:gd name="connsiteY48" fmla="*/ 409575 h 2924175"/>
              <a:gd name="connsiteX49" fmla="*/ 180975 w 3028950"/>
              <a:gd name="connsiteY49" fmla="*/ 457200 h 2924175"/>
              <a:gd name="connsiteX50" fmla="*/ 171450 w 3028950"/>
              <a:gd name="connsiteY50" fmla="*/ 485775 h 2924175"/>
              <a:gd name="connsiteX51" fmla="*/ 114300 w 3028950"/>
              <a:gd name="connsiteY51" fmla="*/ 571500 h 2924175"/>
              <a:gd name="connsiteX52" fmla="*/ 95250 w 3028950"/>
              <a:gd name="connsiteY52" fmla="*/ 600075 h 2924175"/>
              <a:gd name="connsiteX53" fmla="*/ 85725 w 3028950"/>
              <a:gd name="connsiteY53" fmla="*/ 628650 h 2924175"/>
              <a:gd name="connsiteX54" fmla="*/ 66675 w 3028950"/>
              <a:gd name="connsiteY54" fmla="*/ 657225 h 2924175"/>
              <a:gd name="connsiteX55" fmla="*/ 47625 w 3028950"/>
              <a:gd name="connsiteY55" fmla="*/ 714375 h 2924175"/>
              <a:gd name="connsiteX56" fmla="*/ 38100 w 3028950"/>
              <a:gd name="connsiteY56" fmla="*/ 790575 h 2924175"/>
              <a:gd name="connsiteX57" fmla="*/ 28575 w 3028950"/>
              <a:gd name="connsiteY57" fmla="*/ 819150 h 2924175"/>
              <a:gd name="connsiteX58" fmla="*/ 9525 w 3028950"/>
              <a:gd name="connsiteY58" fmla="*/ 971550 h 2924175"/>
              <a:gd name="connsiteX59" fmla="*/ 0 w 3028950"/>
              <a:gd name="connsiteY59" fmla="*/ 1000125 h 2924175"/>
              <a:gd name="connsiteX60" fmla="*/ 9525 w 3028950"/>
              <a:gd name="connsiteY60" fmla="*/ 1095375 h 2924175"/>
              <a:gd name="connsiteX61" fmla="*/ 38100 w 3028950"/>
              <a:gd name="connsiteY61" fmla="*/ 1152525 h 2924175"/>
              <a:gd name="connsiteX62" fmla="*/ 47625 w 3028950"/>
              <a:gd name="connsiteY62" fmla="*/ 1181100 h 2924175"/>
              <a:gd name="connsiteX63" fmla="*/ 66675 w 3028950"/>
              <a:gd name="connsiteY63" fmla="*/ 1209675 h 2924175"/>
              <a:gd name="connsiteX64" fmla="*/ 95250 w 3028950"/>
              <a:gd name="connsiteY64" fmla="*/ 1266825 h 2924175"/>
              <a:gd name="connsiteX65" fmla="*/ 180975 w 3028950"/>
              <a:gd name="connsiteY65" fmla="*/ 1304925 h 2924175"/>
              <a:gd name="connsiteX66" fmla="*/ 209550 w 3028950"/>
              <a:gd name="connsiteY66" fmla="*/ 1323975 h 2924175"/>
              <a:gd name="connsiteX67" fmla="*/ 238125 w 3028950"/>
              <a:gd name="connsiteY67" fmla="*/ 1743075 h 2924175"/>
              <a:gd name="connsiteX68" fmla="*/ 266700 w 3028950"/>
              <a:gd name="connsiteY68" fmla="*/ 1838325 h 2924175"/>
              <a:gd name="connsiteX69" fmla="*/ 276225 w 3028950"/>
              <a:gd name="connsiteY69" fmla="*/ 1866900 h 2924175"/>
              <a:gd name="connsiteX70" fmla="*/ 323850 w 3028950"/>
              <a:gd name="connsiteY70" fmla="*/ 1924050 h 2924175"/>
              <a:gd name="connsiteX71" fmla="*/ 342900 w 3028950"/>
              <a:gd name="connsiteY71" fmla="*/ 1981200 h 2924175"/>
              <a:gd name="connsiteX72" fmla="*/ 352425 w 3028950"/>
              <a:gd name="connsiteY72" fmla="*/ 2009775 h 2924175"/>
              <a:gd name="connsiteX73" fmla="*/ 371475 w 3028950"/>
              <a:gd name="connsiteY73" fmla="*/ 2038350 h 2924175"/>
              <a:gd name="connsiteX74" fmla="*/ 390525 w 3028950"/>
              <a:gd name="connsiteY74" fmla="*/ 2143125 h 2924175"/>
              <a:gd name="connsiteX75" fmla="*/ 409575 w 3028950"/>
              <a:gd name="connsiteY75" fmla="*/ 2200275 h 2924175"/>
              <a:gd name="connsiteX76" fmla="*/ 419100 w 3028950"/>
              <a:gd name="connsiteY76" fmla="*/ 2228850 h 2924175"/>
              <a:gd name="connsiteX77" fmla="*/ 428625 w 3028950"/>
              <a:gd name="connsiteY77" fmla="*/ 2257425 h 2924175"/>
              <a:gd name="connsiteX78" fmla="*/ 447675 w 3028950"/>
              <a:gd name="connsiteY78" fmla="*/ 2286000 h 2924175"/>
              <a:gd name="connsiteX79" fmla="*/ 457200 w 3028950"/>
              <a:gd name="connsiteY79" fmla="*/ 2314575 h 2924175"/>
              <a:gd name="connsiteX80" fmla="*/ 485775 w 3028950"/>
              <a:gd name="connsiteY80" fmla="*/ 2343150 h 2924175"/>
              <a:gd name="connsiteX81" fmla="*/ 504825 w 3028950"/>
              <a:gd name="connsiteY81" fmla="*/ 2371725 h 2924175"/>
              <a:gd name="connsiteX82" fmla="*/ 523875 w 3028950"/>
              <a:gd name="connsiteY82" fmla="*/ 2409825 h 2924175"/>
              <a:gd name="connsiteX83" fmla="*/ 552450 w 3028950"/>
              <a:gd name="connsiteY83" fmla="*/ 2428875 h 2924175"/>
              <a:gd name="connsiteX84" fmla="*/ 609600 w 3028950"/>
              <a:gd name="connsiteY84" fmla="*/ 2486025 h 2924175"/>
              <a:gd name="connsiteX85" fmla="*/ 638175 w 3028950"/>
              <a:gd name="connsiteY85" fmla="*/ 2514600 h 2924175"/>
              <a:gd name="connsiteX86" fmla="*/ 676275 w 3028950"/>
              <a:gd name="connsiteY86" fmla="*/ 2533650 h 2924175"/>
              <a:gd name="connsiteX87" fmla="*/ 704850 w 3028950"/>
              <a:gd name="connsiteY87" fmla="*/ 2590800 h 2924175"/>
              <a:gd name="connsiteX88" fmla="*/ 714375 w 3028950"/>
              <a:gd name="connsiteY88" fmla="*/ 2619375 h 2924175"/>
              <a:gd name="connsiteX89" fmla="*/ 771525 w 3028950"/>
              <a:gd name="connsiteY89" fmla="*/ 2657475 h 2924175"/>
              <a:gd name="connsiteX90" fmla="*/ 838200 w 3028950"/>
              <a:gd name="connsiteY90" fmla="*/ 2705100 h 2924175"/>
              <a:gd name="connsiteX91" fmla="*/ 923925 w 3028950"/>
              <a:gd name="connsiteY91" fmla="*/ 2743200 h 2924175"/>
              <a:gd name="connsiteX92" fmla="*/ 952500 w 3028950"/>
              <a:gd name="connsiteY92" fmla="*/ 2752725 h 2924175"/>
              <a:gd name="connsiteX93" fmla="*/ 1038225 w 3028950"/>
              <a:gd name="connsiteY93" fmla="*/ 2809875 h 2924175"/>
              <a:gd name="connsiteX94" fmla="*/ 1066800 w 3028950"/>
              <a:gd name="connsiteY94" fmla="*/ 2828925 h 2924175"/>
              <a:gd name="connsiteX95" fmla="*/ 1123950 w 3028950"/>
              <a:gd name="connsiteY95" fmla="*/ 2847975 h 2924175"/>
              <a:gd name="connsiteX96" fmla="*/ 1238250 w 3028950"/>
              <a:gd name="connsiteY96" fmla="*/ 2905125 h 2924175"/>
              <a:gd name="connsiteX97" fmla="*/ 1266825 w 3028950"/>
              <a:gd name="connsiteY97" fmla="*/ 2914650 h 2924175"/>
              <a:gd name="connsiteX98" fmla="*/ 1295400 w 3028950"/>
              <a:gd name="connsiteY98" fmla="*/ 2924175 h 2924175"/>
              <a:gd name="connsiteX99" fmla="*/ 1562100 w 3028950"/>
              <a:gd name="connsiteY99" fmla="*/ 2914650 h 2924175"/>
              <a:gd name="connsiteX100" fmla="*/ 1657350 w 3028950"/>
              <a:gd name="connsiteY100" fmla="*/ 2886075 h 2924175"/>
              <a:gd name="connsiteX101" fmla="*/ 1714500 w 3028950"/>
              <a:gd name="connsiteY101" fmla="*/ 2847975 h 2924175"/>
              <a:gd name="connsiteX102" fmla="*/ 1743075 w 3028950"/>
              <a:gd name="connsiteY102" fmla="*/ 2838450 h 2924175"/>
              <a:gd name="connsiteX103" fmla="*/ 1828800 w 3028950"/>
              <a:gd name="connsiteY103" fmla="*/ 2790825 h 2924175"/>
              <a:gd name="connsiteX104" fmla="*/ 1885950 w 3028950"/>
              <a:gd name="connsiteY104" fmla="*/ 2752725 h 2924175"/>
              <a:gd name="connsiteX105" fmla="*/ 1914525 w 3028950"/>
              <a:gd name="connsiteY105" fmla="*/ 2724150 h 2924175"/>
              <a:gd name="connsiteX106" fmla="*/ 1933575 w 3028950"/>
              <a:gd name="connsiteY106" fmla="*/ 2695575 h 2924175"/>
              <a:gd name="connsiteX107" fmla="*/ 1962150 w 3028950"/>
              <a:gd name="connsiteY107" fmla="*/ 2686050 h 2924175"/>
              <a:gd name="connsiteX108" fmla="*/ 1990725 w 3028950"/>
              <a:gd name="connsiteY108" fmla="*/ 2628900 h 2924175"/>
              <a:gd name="connsiteX109" fmla="*/ 2009775 w 3028950"/>
              <a:gd name="connsiteY109" fmla="*/ 2600325 h 2924175"/>
              <a:gd name="connsiteX110" fmla="*/ 2028825 w 3028950"/>
              <a:gd name="connsiteY110" fmla="*/ 2543175 h 2924175"/>
              <a:gd name="connsiteX111" fmla="*/ 2038350 w 3028950"/>
              <a:gd name="connsiteY111" fmla="*/ 2514600 h 2924175"/>
              <a:gd name="connsiteX112" fmla="*/ 2095500 w 3028950"/>
              <a:gd name="connsiteY112" fmla="*/ 2428875 h 2924175"/>
              <a:gd name="connsiteX113" fmla="*/ 2114550 w 3028950"/>
              <a:gd name="connsiteY113" fmla="*/ 2400300 h 2924175"/>
              <a:gd name="connsiteX114" fmla="*/ 2133600 w 3028950"/>
              <a:gd name="connsiteY114" fmla="*/ 2362200 h 2924175"/>
              <a:gd name="connsiteX115" fmla="*/ 2171700 w 3028950"/>
              <a:gd name="connsiteY115" fmla="*/ 2305050 h 2924175"/>
              <a:gd name="connsiteX116" fmla="*/ 2190750 w 3028950"/>
              <a:gd name="connsiteY116" fmla="*/ 2247900 h 2924175"/>
              <a:gd name="connsiteX117" fmla="*/ 2200275 w 3028950"/>
              <a:gd name="connsiteY117" fmla="*/ 2219325 h 2924175"/>
              <a:gd name="connsiteX118" fmla="*/ 2228850 w 3028950"/>
              <a:gd name="connsiteY118" fmla="*/ 2124075 h 2924175"/>
              <a:gd name="connsiteX119" fmla="*/ 2238375 w 3028950"/>
              <a:gd name="connsiteY119" fmla="*/ 2095500 h 2924175"/>
              <a:gd name="connsiteX120" fmla="*/ 2286000 w 3028950"/>
              <a:gd name="connsiteY120" fmla="*/ 2038350 h 2924175"/>
              <a:gd name="connsiteX121" fmla="*/ 2314575 w 3028950"/>
              <a:gd name="connsiteY121" fmla="*/ 2009775 h 2924175"/>
              <a:gd name="connsiteX122" fmla="*/ 2333625 w 3028950"/>
              <a:gd name="connsiteY122" fmla="*/ 1981200 h 2924175"/>
              <a:gd name="connsiteX123" fmla="*/ 2362200 w 3028950"/>
              <a:gd name="connsiteY123" fmla="*/ 1971675 h 2924175"/>
              <a:gd name="connsiteX124" fmla="*/ 2390775 w 3028950"/>
              <a:gd name="connsiteY124" fmla="*/ 1952625 h 2924175"/>
              <a:gd name="connsiteX125" fmla="*/ 2409825 w 3028950"/>
              <a:gd name="connsiteY125" fmla="*/ 1924050 h 2924175"/>
              <a:gd name="connsiteX126" fmla="*/ 2438400 w 3028950"/>
              <a:gd name="connsiteY126" fmla="*/ 1914525 h 2924175"/>
              <a:gd name="connsiteX127" fmla="*/ 2495550 w 3028950"/>
              <a:gd name="connsiteY127" fmla="*/ 1876425 h 2924175"/>
              <a:gd name="connsiteX128" fmla="*/ 2524125 w 3028950"/>
              <a:gd name="connsiteY128" fmla="*/ 1857375 h 2924175"/>
              <a:gd name="connsiteX129" fmla="*/ 2552700 w 3028950"/>
              <a:gd name="connsiteY129" fmla="*/ 1838325 h 2924175"/>
              <a:gd name="connsiteX130" fmla="*/ 2581275 w 3028950"/>
              <a:gd name="connsiteY130" fmla="*/ 1781175 h 2924175"/>
              <a:gd name="connsiteX131" fmla="*/ 2609850 w 3028950"/>
              <a:gd name="connsiteY131" fmla="*/ 1752600 h 2924175"/>
              <a:gd name="connsiteX132" fmla="*/ 2647950 w 3028950"/>
              <a:gd name="connsiteY132" fmla="*/ 1695450 h 2924175"/>
              <a:gd name="connsiteX133" fmla="*/ 2676525 w 3028950"/>
              <a:gd name="connsiteY133" fmla="*/ 1666875 h 2924175"/>
              <a:gd name="connsiteX134" fmla="*/ 2695575 w 3028950"/>
              <a:gd name="connsiteY134" fmla="*/ 1638300 h 2924175"/>
              <a:gd name="connsiteX135" fmla="*/ 2752725 w 3028950"/>
              <a:gd name="connsiteY135" fmla="*/ 1619250 h 2924175"/>
              <a:gd name="connsiteX136" fmla="*/ 2809875 w 3028950"/>
              <a:gd name="connsiteY136" fmla="*/ 1600200 h 2924175"/>
              <a:gd name="connsiteX137" fmla="*/ 2838450 w 3028950"/>
              <a:gd name="connsiteY137" fmla="*/ 1590675 h 2924175"/>
              <a:gd name="connsiteX138" fmla="*/ 2867025 w 3028950"/>
              <a:gd name="connsiteY138" fmla="*/ 1571625 h 2924175"/>
              <a:gd name="connsiteX139" fmla="*/ 2905125 w 3028950"/>
              <a:gd name="connsiteY139" fmla="*/ 1514475 h 2924175"/>
              <a:gd name="connsiteX140" fmla="*/ 2924175 w 3028950"/>
              <a:gd name="connsiteY140" fmla="*/ 1485900 h 2924175"/>
              <a:gd name="connsiteX141" fmla="*/ 2952750 w 3028950"/>
              <a:gd name="connsiteY141" fmla="*/ 1333500 h 2924175"/>
              <a:gd name="connsiteX142" fmla="*/ 2971800 w 3028950"/>
              <a:gd name="connsiteY142" fmla="*/ 1276350 h 2924175"/>
              <a:gd name="connsiteX143" fmla="*/ 3000375 w 3028950"/>
              <a:gd name="connsiteY143" fmla="*/ 1219200 h 2924175"/>
              <a:gd name="connsiteX144" fmla="*/ 3028950 w 3028950"/>
              <a:gd name="connsiteY144" fmla="*/ 1162050 h 2924175"/>
              <a:gd name="connsiteX145" fmla="*/ 3009900 w 3028950"/>
              <a:gd name="connsiteY145" fmla="*/ 1038225 h 2924175"/>
              <a:gd name="connsiteX146" fmla="*/ 2971800 w 3028950"/>
              <a:gd name="connsiteY146" fmla="*/ 981075 h 2924175"/>
              <a:gd name="connsiteX147" fmla="*/ 2962275 w 3028950"/>
              <a:gd name="connsiteY147" fmla="*/ 819150 h 2924175"/>
              <a:gd name="connsiteX148" fmla="*/ 2924175 w 3028950"/>
              <a:gd name="connsiteY148" fmla="*/ 733425 h 2924175"/>
              <a:gd name="connsiteX149" fmla="*/ 2914650 w 3028950"/>
              <a:gd name="connsiteY149" fmla="*/ 704850 h 2924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3028950" h="2924175">
                <a:moveTo>
                  <a:pt x="2952750" y="771525"/>
                </a:moveTo>
                <a:cubicBezTo>
                  <a:pt x="2943225" y="755650"/>
                  <a:pt x="2934114" y="739519"/>
                  <a:pt x="2924175" y="723900"/>
                </a:cubicBezTo>
                <a:cubicBezTo>
                  <a:pt x="2911883" y="704584"/>
                  <a:pt x="2893315" y="688470"/>
                  <a:pt x="2886075" y="666750"/>
                </a:cubicBezTo>
                <a:cubicBezTo>
                  <a:pt x="2876149" y="636973"/>
                  <a:pt x="2866523" y="599740"/>
                  <a:pt x="2838450" y="581025"/>
                </a:cubicBezTo>
                <a:lnTo>
                  <a:pt x="2809875" y="561975"/>
                </a:lnTo>
                <a:cubicBezTo>
                  <a:pt x="2803525" y="552450"/>
                  <a:pt x="2799440" y="540938"/>
                  <a:pt x="2790825" y="533400"/>
                </a:cubicBezTo>
                <a:cubicBezTo>
                  <a:pt x="2773595" y="518323"/>
                  <a:pt x="2755395" y="502540"/>
                  <a:pt x="2733675" y="495300"/>
                </a:cubicBezTo>
                <a:lnTo>
                  <a:pt x="2619375" y="457200"/>
                </a:lnTo>
                <a:lnTo>
                  <a:pt x="2590800" y="447675"/>
                </a:lnTo>
                <a:cubicBezTo>
                  <a:pt x="2581275" y="444500"/>
                  <a:pt x="2570579" y="443719"/>
                  <a:pt x="2562225" y="438150"/>
                </a:cubicBezTo>
                <a:lnTo>
                  <a:pt x="2533650" y="419100"/>
                </a:lnTo>
                <a:cubicBezTo>
                  <a:pt x="2509709" y="347276"/>
                  <a:pt x="2542004" y="435808"/>
                  <a:pt x="2505075" y="361950"/>
                </a:cubicBezTo>
                <a:cubicBezTo>
                  <a:pt x="2500585" y="352970"/>
                  <a:pt x="2501822" y="341215"/>
                  <a:pt x="2495550" y="333375"/>
                </a:cubicBezTo>
                <a:cubicBezTo>
                  <a:pt x="2482121" y="316589"/>
                  <a:pt x="2457224" y="311075"/>
                  <a:pt x="2438400" y="304800"/>
                </a:cubicBezTo>
                <a:cubicBezTo>
                  <a:pt x="2374984" y="241384"/>
                  <a:pt x="2443281" y="301162"/>
                  <a:pt x="2381250" y="266700"/>
                </a:cubicBezTo>
                <a:cubicBezTo>
                  <a:pt x="2361236" y="255581"/>
                  <a:pt x="2324100" y="228600"/>
                  <a:pt x="2324100" y="228600"/>
                </a:cubicBezTo>
                <a:cubicBezTo>
                  <a:pt x="2255837" y="126206"/>
                  <a:pt x="2316956" y="202009"/>
                  <a:pt x="2257425" y="152400"/>
                </a:cubicBezTo>
                <a:cubicBezTo>
                  <a:pt x="2225827" y="126068"/>
                  <a:pt x="2235748" y="122512"/>
                  <a:pt x="2200275" y="104775"/>
                </a:cubicBezTo>
                <a:cubicBezTo>
                  <a:pt x="2183802" y="96538"/>
                  <a:pt x="2149469" y="90608"/>
                  <a:pt x="2133600" y="85725"/>
                </a:cubicBezTo>
                <a:cubicBezTo>
                  <a:pt x="1910283" y="17012"/>
                  <a:pt x="2154059" y="83921"/>
                  <a:pt x="1990725" y="47625"/>
                </a:cubicBezTo>
                <a:cubicBezTo>
                  <a:pt x="1980924" y="45447"/>
                  <a:pt x="1971890" y="40535"/>
                  <a:pt x="1962150" y="38100"/>
                </a:cubicBezTo>
                <a:cubicBezTo>
                  <a:pt x="1946444" y="34173"/>
                  <a:pt x="1930300" y="32215"/>
                  <a:pt x="1914525" y="28575"/>
                </a:cubicBezTo>
                <a:cubicBezTo>
                  <a:pt x="1889014" y="22688"/>
                  <a:pt x="1864377" y="12130"/>
                  <a:pt x="1838325" y="9525"/>
                </a:cubicBezTo>
                <a:lnTo>
                  <a:pt x="1743075" y="0"/>
                </a:lnTo>
                <a:cubicBezTo>
                  <a:pt x="1711325" y="3175"/>
                  <a:pt x="1679453" y="5308"/>
                  <a:pt x="1647825" y="9525"/>
                </a:cubicBezTo>
                <a:cubicBezTo>
                  <a:pt x="1622639" y="12883"/>
                  <a:pt x="1538099" y="33400"/>
                  <a:pt x="1524000" y="38100"/>
                </a:cubicBezTo>
                <a:cubicBezTo>
                  <a:pt x="1514475" y="41275"/>
                  <a:pt x="1505111" y="44983"/>
                  <a:pt x="1495425" y="47625"/>
                </a:cubicBezTo>
                <a:cubicBezTo>
                  <a:pt x="1470166" y="54514"/>
                  <a:pt x="1419225" y="66675"/>
                  <a:pt x="1419225" y="66675"/>
                </a:cubicBezTo>
                <a:cubicBezTo>
                  <a:pt x="1409700" y="73025"/>
                  <a:pt x="1401111" y="81076"/>
                  <a:pt x="1390650" y="85725"/>
                </a:cubicBezTo>
                <a:cubicBezTo>
                  <a:pt x="1372300" y="93880"/>
                  <a:pt x="1350208" y="93636"/>
                  <a:pt x="1333500" y="104775"/>
                </a:cubicBezTo>
                <a:cubicBezTo>
                  <a:pt x="1323975" y="111125"/>
                  <a:pt x="1315386" y="119176"/>
                  <a:pt x="1304925" y="123825"/>
                </a:cubicBezTo>
                <a:cubicBezTo>
                  <a:pt x="1286575" y="131980"/>
                  <a:pt x="1265736" y="133895"/>
                  <a:pt x="1247775" y="142875"/>
                </a:cubicBezTo>
                <a:cubicBezTo>
                  <a:pt x="1235075" y="149225"/>
                  <a:pt x="1222726" y="156332"/>
                  <a:pt x="1209675" y="161925"/>
                </a:cubicBezTo>
                <a:cubicBezTo>
                  <a:pt x="1200447" y="165880"/>
                  <a:pt x="1190080" y="166960"/>
                  <a:pt x="1181100" y="171450"/>
                </a:cubicBezTo>
                <a:cubicBezTo>
                  <a:pt x="1170861" y="176570"/>
                  <a:pt x="1162986" y="185851"/>
                  <a:pt x="1152525" y="190500"/>
                </a:cubicBezTo>
                <a:cubicBezTo>
                  <a:pt x="1134175" y="198655"/>
                  <a:pt x="1114425" y="203200"/>
                  <a:pt x="1095375" y="209550"/>
                </a:cubicBezTo>
                <a:lnTo>
                  <a:pt x="1038225" y="228600"/>
                </a:lnTo>
                <a:lnTo>
                  <a:pt x="1009650" y="238125"/>
                </a:lnTo>
                <a:cubicBezTo>
                  <a:pt x="1000125" y="241300"/>
                  <a:pt x="990815" y="245215"/>
                  <a:pt x="981075" y="247650"/>
                </a:cubicBezTo>
                <a:cubicBezTo>
                  <a:pt x="968375" y="250825"/>
                  <a:pt x="956017" y="256041"/>
                  <a:pt x="942975" y="257175"/>
                </a:cubicBezTo>
                <a:cubicBezTo>
                  <a:pt x="882794" y="262408"/>
                  <a:pt x="822325" y="263525"/>
                  <a:pt x="762000" y="266700"/>
                </a:cubicBezTo>
                <a:lnTo>
                  <a:pt x="685800" y="285750"/>
                </a:lnTo>
                <a:cubicBezTo>
                  <a:pt x="673100" y="288925"/>
                  <a:pt x="660119" y="291135"/>
                  <a:pt x="647700" y="295275"/>
                </a:cubicBezTo>
                <a:cubicBezTo>
                  <a:pt x="628650" y="301625"/>
                  <a:pt x="610600" y="313211"/>
                  <a:pt x="590550" y="314325"/>
                </a:cubicBezTo>
                <a:lnTo>
                  <a:pt x="419100" y="323850"/>
                </a:lnTo>
                <a:cubicBezTo>
                  <a:pt x="350587" y="346688"/>
                  <a:pt x="436146" y="318980"/>
                  <a:pt x="352425" y="342900"/>
                </a:cubicBezTo>
                <a:cubicBezTo>
                  <a:pt x="342771" y="345658"/>
                  <a:pt x="332627" y="347549"/>
                  <a:pt x="323850" y="352425"/>
                </a:cubicBezTo>
                <a:cubicBezTo>
                  <a:pt x="303836" y="363544"/>
                  <a:pt x="285750" y="377825"/>
                  <a:pt x="266700" y="390525"/>
                </a:cubicBezTo>
                <a:cubicBezTo>
                  <a:pt x="257175" y="396875"/>
                  <a:pt x="246220" y="401480"/>
                  <a:pt x="238125" y="409575"/>
                </a:cubicBezTo>
                <a:cubicBezTo>
                  <a:pt x="201455" y="446245"/>
                  <a:pt x="220758" y="430678"/>
                  <a:pt x="180975" y="457200"/>
                </a:cubicBezTo>
                <a:cubicBezTo>
                  <a:pt x="177800" y="466725"/>
                  <a:pt x="176326" y="476998"/>
                  <a:pt x="171450" y="485775"/>
                </a:cubicBezTo>
                <a:lnTo>
                  <a:pt x="114300" y="571500"/>
                </a:lnTo>
                <a:cubicBezTo>
                  <a:pt x="107950" y="581025"/>
                  <a:pt x="98870" y="589215"/>
                  <a:pt x="95250" y="600075"/>
                </a:cubicBezTo>
                <a:cubicBezTo>
                  <a:pt x="92075" y="609600"/>
                  <a:pt x="90215" y="619670"/>
                  <a:pt x="85725" y="628650"/>
                </a:cubicBezTo>
                <a:cubicBezTo>
                  <a:pt x="80605" y="638889"/>
                  <a:pt x="71324" y="646764"/>
                  <a:pt x="66675" y="657225"/>
                </a:cubicBezTo>
                <a:cubicBezTo>
                  <a:pt x="58520" y="675575"/>
                  <a:pt x="47625" y="714375"/>
                  <a:pt x="47625" y="714375"/>
                </a:cubicBezTo>
                <a:cubicBezTo>
                  <a:pt x="44450" y="739775"/>
                  <a:pt x="42679" y="765390"/>
                  <a:pt x="38100" y="790575"/>
                </a:cubicBezTo>
                <a:cubicBezTo>
                  <a:pt x="36304" y="800453"/>
                  <a:pt x="30226" y="809246"/>
                  <a:pt x="28575" y="819150"/>
                </a:cubicBezTo>
                <a:cubicBezTo>
                  <a:pt x="15368" y="898393"/>
                  <a:pt x="24055" y="898899"/>
                  <a:pt x="9525" y="971550"/>
                </a:cubicBezTo>
                <a:cubicBezTo>
                  <a:pt x="7556" y="981395"/>
                  <a:pt x="3175" y="990600"/>
                  <a:pt x="0" y="1000125"/>
                </a:cubicBezTo>
                <a:cubicBezTo>
                  <a:pt x="3175" y="1031875"/>
                  <a:pt x="4673" y="1063838"/>
                  <a:pt x="9525" y="1095375"/>
                </a:cubicBezTo>
                <a:cubicBezTo>
                  <a:pt x="14845" y="1129957"/>
                  <a:pt x="22402" y="1121130"/>
                  <a:pt x="38100" y="1152525"/>
                </a:cubicBezTo>
                <a:cubicBezTo>
                  <a:pt x="42590" y="1161505"/>
                  <a:pt x="43135" y="1172120"/>
                  <a:pt x="47625" y="1181100"/>
                </a:cubicBezTo>
                <a:cubicBezTo>
                  <a:pt x="52745" y="1191339"/>
                  <a:pt x="61555" y="1199436"/>
                  <a:pt x="66675" y="1209675"/>
                </a:cubicBezTo>
                <a:cubicBezTo>
                  <a:pt x="82169" y="1240663"/>
                  <a:pt x="67953" y="1239528"/>
                  <a:pt x="95250" y="1266825"/>
                </a:cubicBezTo>
                <a:cubicBezTo>
                  <a:pt x="134022" y="1305597"/>
                  <a:pt x="124386" y="1267199"/>
                  <a:pt x="180975" y="1304925"/>
                </a:cubicBezTo>
                <a:lnTo>
                  <a:pt x="209550" y="1323975"/>
                </a:lnTo>
                <a:cubicBezTo>
                  <a:pt x="301589" y="1462033"/>
                  <a:pt x="219684" y="1328150"/>
                  <a:pt x="238125" y="1743075"/>
                </a:cubicBezTo>
                <a:cubicBezTo>
                  <a:pt x="238863" y="1759685"/>
                  <a:pt x="264459" y="1831603"/>
                  <a:pt x="266700" y="1838325"/>
                </a:cubicBezTo>
                <a:cubicBezTo>
                  <a:pt x="269875" y="1847850"/>
                  <a:pt x="269125" y="1859800"/>
                  <a:pt x="276225" y="1866900"/>
                </a:cubicBezTo>
                <a:cubicBezTo>
                  <a:pt x="294170" y="1884845"/>
                  <a:pt x="313241" y="1900180"/>
                  <a:pt x="323850" y="1924050"/>
                </a:cubicBezTo>
                <a:cubicBezTo>
                  <a:pt x="332005" y="1942400"/>
                  <a:pt x="336550" y="1962150"/>
                  <a:pt x="342900" y="1981200"/>
                </a:cubicBezTo>
                <a:cubicBezTo>
                  <a:pt x="346075" y="1990725"/>
                  <a:pt x="346856" y="2001421"/>
                  <a:pt x="352425" y="2009775"/>
                </a:cubicBezTo>
                <a:lnTo>
                  <a:pt x="371475" y="2038350"/>
                </a:lnTo>
                <a:cubicBezTo>
                  <a:pt x="374587" y="2057020"/>
                  <a:pt x="384820" y="2122205"/>
                  <a:pt x="390525" y="2143125"/>
                </a:cubicBezTo>
                <a:cubicBezTo>
                  <a:pt x="395809" y="2162498"/>
                  <a:pt x="403225" y="2181225"/>
                  <a:pt x="409575" y="2200275"/>
                </a:cubicBezTo>
                <a:lnTo>
                  <a:pt x="419100" y="2228850"/>
                </a:lnTo>
                <a:cubicBezTo>
                  <a:pt x="422275" y="2238375"/>
                  <a:pt x="423056" y="2249071"/>
                  <a:pt x="428625" y="2257425"/>
                </a:cubicBezTo>
                <a:cubicBezTo>
                  <a:pt x="434975" y="2266950"/>
                  <a:pt x="442555" y="2275761"/>
                  <a:pt x="447675" y="2286000"/>
                </a:cubicBezTo>
                <a:cubicBezTo>
                  <a:pt x="452165" y="2294980"/>
                  <a:pt x="451631" y="2306221"/>
                  <a:pt x="457200" y="2314575"/>
                </a:cubicBezTo>
                <a:cubicBezTo>
                  <a:pt x="464672" y="2325783"/>
                  <a:pt x="477151" y="2332802"/>
                  <a:pt x="485775" y="2343150"/>
                </a:cubicBezTo>
                <a:cubicBezTo>
                  <a:pt x="493104" y="2351944"/>
                  <a:pt x="499145" y="2361786"/>
                  <a:pt x="504825" y="2371725"/>
                </a:cubicBezTo>
                <a:cubicBezTo>
                  <a:pt x="511870" y="2384053"/>
                  <a:pt x="514785" y="2398917"/>
                  <a:pt x="523875" y="2409825"/>
                </a:cubicBezTo>
                <a:cubicBezTo>
                  <a:pt x="531204" y="2418619"/>
                  <a:pt x="543894" y="2421270"/>
                  <a:pt x="552450" y="2428875"/>
                </a:cubicBezTo>
                <a:cubicBezTo>
                  <a:pt x="572586" y="2446773"/>
                  <a:pt x="590550" y="2466975"/>
                  <a:pt x="609600" y="2486025"/>
                </a:cubicBezTo>
                <a:cubicBezTo>
                  <a:pt x="619125" y="2495550"/>
                  <a:pt x="626127" y="2508576"/>
                  <a:pt x="638175" y="2514600"/>
                </a:cubicBezTo>
                <a:lnTo>
                  <a:pt x="676275" y="2533650"/>
                </a:lnTo>
                <a:cubicBezTo>
                  <a:pt x="700216" y="2605474"/>
                  <a:pt x="667921" y="2516942"/>
                  <a:pt x="704850" y="2590800"/>
                </a:cubicBezTo>
                <a:cubicBezTo>
                  <a:pt x="709340" y="2599780"/>
                  <a:pt x="707275" y="2612275"/>
                  <a:pt x="714375" y="2619375"/>
                </a:cubicBezTo>
                <a:cubicBezTo>
                  <a:pt x="730564" y="2635564"/>
                  <a:pt x="771525" y="2657475"/>
                  <a:pt x="771525" y="2657475"/>
                </a:cubicBezTo>
                <a:cubicBezTo>
                  <a:pt x="792162" y="2719387"/>
                  <a:pt x="762000" y="2654300"/>
                  <a:pt x="838200" y="2705100"/>
                </a:cubicBezTo>
                <a:cubicBezTo>
                  <a:pt x="883483" y="2735289"/>
                  <a:pt x="855915" y="2720530"/>
                  <a:pt x="923925" y="2743200"/>
                </a:cubicBezTo>
                <a:cubicBezTo>
                  <a:pt x="933450" y="2746375"/>
                  <a:pt x="944146" y="2747156"/>
                  <a:pt x="952500" y="2752725"/>
                </a:cubicBezTo>
                <a:lnTo>
                  <a:pt x="1038225" y="2809875"/>
                </a:lnTo>
                <a:cubicBezTo>
                  <a:pt x="1047750" y="2816225"/>
                  <a:pt x="1055940" y="2825305"/>
                  <a:pt x="1066800" y="2828925"/>
                </a:cubicBezTo>
                <a:cubicBezTo>
                  <a:pt x="1085850" y="2835275"/>
                  <a:pt x="1107242" y="2836836"/>
                  <a:pt x="1123950" y="2847975"/>
                </a:cubicBezTo>
                <a:cubicBezTo>
                  <a:pt x="1197808" y="2897214"/>
                  <a:pt x="1159380" y="2878835"/>
                  <a:pt x="1238250" y="2905125"/>
                </a:cubicBezTo>
                <a:lnTo>
                  <a:pt x="1266825" y="2914650"/>
                </a:lnTo>
                <a:lnTo>
                  <a:pt x="1295400" y="2924175"/>
                </a:lnTo>
                <a:cubicBezTo>
                  <a:pt x="1384300" y="2921000"/>
                  <a:pt x="1473317" y="2920199"/>
                  <a:pt x="1562100" y="2914650"/>
                </a:cubicBezTo>
                <a:cubicBezTo>
                  <a:pt x="1576788" y="2913732"/>
                  <a:pt x="1653575" y="2888592"/>
                  <a:pt x="1657350" y="2886075"/>
                </a:cubicBezTo>
                <a:cubicBezTo>
                  <a:pt x="1676400" y="2873375"/>
                  <a:pt x="1692780" y="2855215"/>
                  <a:pt x="1714500" y="2847975"/>
                </a:cubicBezTo>
                <a:cubicBezTo>
                  <a:pt x="1724025" y="2844800"/>
                  <a:pt x="1734298" y="2843326"/>
                  <a:pt x="1743075" y="2838450"/>
                </a:cubicBezTo>
                <a:cubicBezTo>
                  <a:pt x="1841331" y="2783863"/>
                  <a:pt x="1764142" y="2812378"/>
                  <a:pt x="1828800" y="2790825"/>
                </a:cubicBezTo>
                <a:cubicBezTo>
                  <a:pt x="1919957" y="2699668"/>
                  <a:pt x="1803242" y="2807864"/>
                  <a:pt x="1885950" y="2752725"/>
                </a:cubicBezTo>
                <a:cubicBezTo>
                  <a:pt x="1897158" y="2745253"/>
                  <a:pt x="1905901" y="2734498"/>
                  <a:pt x="1914525" y="2724150"/>
                </a:cubicBezTo>
                <a:cubicBezTo>
                  <a:pt x="1921854" y="2715356"/>
                  <a:pt x="1924636" y="2702726"/>
                  <a:pt x="1933575" y="2695575"/>
                </a:cubicBezTo>
                <a:cubicBezTo>
                  <a:pt x="1941415" y="2689303"/>
                  <a:pt x="1952625" y="2689225"/>
                  <a:pt x="1962150" y="2686050"/>
                </a:cubicBezTo>
                <a:cubicBezTo>
                  <a:pt x="2016745" y="2604158"/>
                  <a:pt x="1951290" y="2707770"/>
                  <a:pt x="1990725" y="2628900"/>
                </a:cubicBezTo>
                <a:cubicBezTo>
                  <a:pt x="1995845" y="2618661"/>
                  <a:pt x="2005126" y="2610786"/>
                  <a:pt x="2009775" y="2600325"/>
                </a:cubicBezTo>
                <a:cubicBezTo>
                  <a:pt x="2017930" y="2581975"/>
                  <a:pt x="2022475" y="2562225"/>
                  <a:pt x="2028825" y="2543175"/>
                </a:cubicBezTo>
                <a:cubicBezTo>
                  <a:pt x="2032000" y="2533650"/>
                  <a:pt x="2032781" y="2522954"/>
                  <a:pt x="2038350" y="2514600"/>
                </a:cubicBezTo>
                <a:lnTo>
                  <a:pt x="2095500" y="2428875"/>
                </a:lnTo>
                <a:cubicBezTo>
                  <a:pt x="2101850" y="2419350"/>
                  <a:pt x="2109430" y="2410539"/>
                  <a:pt x="2114550" y="2400300"/>
                </a:cubicBezTo>
                <a:cubicBezTo>
                  <a:pt x="2120900" y="2387600"/>
                  <a:pt x="2126295" y="2374376"/>
                  <a:pt x="2133600" y="2362200"/>
                </a:cubicBezTo>
                <a:cubicBezTo>
                  <a:pt x="2145380" y="2342567"/>
                  <a:pt x="2164460" y="2326770"/>
                  <a:pt x="2171700" y="2305050"/>
                </a:cubicBezTo>
                <a:lnTo>
                  <a:pt x="2190750" y="2247900"/>
                </a:lnTo>
                <a:cubicBezTo>
                  <a:pt x="2193925" y="2238375"/>
                  <a:pt x="2197840" y="2229065"/>
                  <a:pt x="2200275" y="2219325"/>
                </a:cubicBezTo>
                <a:cubicBezTo>
                  <a:pt x="2214670" y="2161744"/>
                  <a:pt x="2205660" y="2193644"/>
                  <a:pt x="2228850" y="2124075"/>
                </a:cubicBezTo>
                <a:cubicBezTo>
                  <a:pt x="2232025" y="2114550"/>
                  <a:pt x="2231275" y="2102600"/>
                  <a:pt x="2238375" y="2095500"/>
                </a:cubicBezTo>
                <a:cubicBezTo>
                  <a:pt x="2321857" y="2012018"/>
                  <a:pt x="2219695" y="2117916"/>
                  <a:pt x="2286000" y="2038350"/>
                </a:cubicBezTo>
                <a:cubicBezTo>
                  <a:pt x="2294624" y="2028002"/>
                  <a:pt x="2305951" y="2020123"/>
                  <a:pt x="2314575" y="2009775"/>
                </a:cubicBezTo>
                <a:cubicBezTo>
                  <a:pt x="2321904" y="2000981"/>
                  <a:pt x="2324686" y="1988351"/>
                  <a:pt x="2333625" y="1981200"/>
                </a:cubicBezTo>
                <a:cubicBezTo>
                  <a:pt x="2341465" y="1974928"/>
                  <a:pt x="2353220" y="1976165"/>
                  <a:pt x="2362200" y="1971675"/>
                </a:cubicBezTo>
                <a:cubicBezTo>
                  <a:pt x="2372439" y="1966555"/>
                  <a:pt x="2381250" y="1958975"/>
                  <a:pt x="2390775" y="1952625"/>
                </a:cubicBezTo>
                <a:cubicBezTo>
                  <a:pt x="2397125" y="1943100"/>
                  <a:pt x="2400886" y="1931201"/>
                  <a:pt x="2409825" y="1924050"/>
                </a:cubicBezTo>
                <a:cubicBezTo>
                  <a:pt x="2417665" y="1917778"/>
                  <a:pt x="2429623" y="1919401"/>
                  <a:pt x="2438400" y="1914525"/>
                </a:cubicBezTo>
                <a:cubicBezTo>
                  <a:pt x="2458414" y="1903406"/>
                  <a:pt x="2476500" y="1889125"/>
                  <a:pt x="2495550" y="1876425"/>
                </a:cubicBezTo>
                <a:lnTo>
                  <a:pt x="2524125" y="1857375"/>
                </a:lnTo>
                <a:lnTo>
                  <a:pt x="2552700" y="1838325"/>
                </a:lnTo>
                <a:cubicBezTo>
                  <a:pt x="2562246" y="1809686"/>
                  <a:pt x="2560759" y="1805794"/>
                  <a:pt x="2581275" y="1781175"/>
                </a:cubicBezTo>
                <a:cubicBezTo>
                  <a:pt x="2589899" y="1770827"/>
                  <a:pt x="2601580" y="1763233"/>
                  <a:pt x="2609850" y="1752600"/>
                </a:cubicBezTo>
                <a:cubicBezTo>
                  <a:pt x="2623906" y="1734528"/>
                  <a:pt x="2631761" y="1711639"/>
                  <a:pt x="2647950" y="1695450"/>
                </a:cubicBezTo>
                <a:cubicBezTo>
                  <a:pt x="2657475" y="1685925"/>
                  <a:pt x="2667901" y="1677223"/>
                  <a:pt x="2676525" y="1666875"/>
                </a:cubicBezTo>
                <a:cubicBezTo>
                  <a:pt x="2683854" y="1658081"/>
                  <a:pt x="2685867" y="1644367"/>
                  <a:pt x="2695575" y="1638300"/>
                </a:cubicBezTo>
                <a:cubicBezTo>
                  <a:pt x="2712603" y="1627657"/>
                  <a:pt x="2733675" y="1625600"/>
                  <a:pt x="2752725" y="1619250"/>
                </a:cubicBezTo>
                <a:lnTo>
                  <a:pt x="2809875" y="1600200"/>
                </a:lnTo>
                <a:cubicBezTo>
                  <a:pt x="2819400" y="1597025"/>
                  <a:pt x="2830096" y="1596244"/>
                  <a:pt x="2838450" y="1590675"/>
                </a:cubicBezTo>
                <a:lnTo>
                  <a:pt x="2867025" y="1571625"/>
                </a:lnTo>
                <a:lnTo>
                  <a:pt x="2905125" y="1514475"/>
                </a:lnTo>
                <a:lnTo>
                  <a:pt x="2924175" y="1485900"/>
                </a:lnTo>
                <a:cubicBezTo>
                  <a:pt x="2932008" y="1423232"/>
                  <a:pt x="2932543" y="1394120"/>
                  <a:pt x="2952750" y="1333500"/>
                </a:cubicBezTo>
                <a:cubicBezTo>
                  <a:pt x="2959100" y="1314450"/>
                  <a:pt x="2960661" y="1293058"/>
                  <a:pt x="2971800" y="1276350"/>
                </a:cubicBezTo>
                <a:cubicBezTo>
                  <a:pt x="3026395" y="1194458"/>
                  <a:pt x="2960940" y="1298070"/>
                  <a:pt x="3000375" y="1219200"/>
                </a:cubicBezTo>
                <a:cubicBezTo>
                  <a:pt x="3037304" y="1145342"/>
                  <a:pt x="3005009" y="1233874"/>
                  <a:pt x="3028950" y="1162050"/>
                </a:cubicBezTo>
                <a:cubicBezTo>
                  <a:pt x="3027549" y="1148037"/>
                  <a:pt x="3026645" y="1068366"/>
                  <a:pt x="3009900" y="1038225"/>
                </a:cubicBezTo>
                <a:cubicBezTo>
                  <a:pt x="2998781" y="1018211"/>
                  <a:pt x="2971800" y="981075"/>
                  <a:pt x="2971800" y="981075"/>
                </a:cubicBezTo>
                <a:cubicBezTo>
                  <a:pt x="2968625" y="927100"/>
                  <a:pt x="2969268" y="872764"/>
                  <a:pt x="2962275" y="819150"/>
                </a:cubicBezTo>
                <a:cubicBezTo>
                  <a:pt x="2953602" y="752657"/>
                  <a:pt x="2946384" y="777843"/>
                  <a:pt x="2924175" y="733425"/>
                </a:cubicBezTo>
                <a:cubicBezTo>
                  <a:pt x="2919685" y="724445"/>
                  <a:pt x="2914650" y="704850"/>
                  <a:pt x="2914650" y="704850"/>
                </a:cubicBezTo>
              </a:path>
            </a:pathLst>
          </a:cu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0" y="4210050"/>
            <a:ext cx="2486025" cy="2647950"/>
          </a:xfrm>
          <a:custGeom>
            <a:avLst/>
            <a:gdLst>
              <a:gd name="connsiteX0" fmla="*/ 0 w 2486025"/>
              <a:gd name="connsiteY0" fmla="*/ 457200 h 2696572"/>
              <a:gd name="connsiteX1" fmla="*/ 28575 w 2486025"/>
              <a:gd name="connsiteY1" fmla="*/ 409575 h 2696572"/>
              <a:gd name="connsiteX2" fmla="*/ 66675 w 2486025"/>
              <a:gd name="connsiteY2" fmla="*/ 352425 h 2696572"/>
              <a:gd name="connsiteX3" fmla="*/ 76200 w 2486025"/>
              <a:gd name="connsiteY3" fmla="*/ 323850 h 2696572"/>
              <a:gd name="connsiteX4" fmla="*/ 104775 w 2486025"/>
              <a:gd name="connsiteY4" fmla="*/ 314325 h 2696572"/>
              <a:gd name="connsiteX5" fmla="*/ 114300 w 2486025"/>
              <a:gd name="connsiteY5" fmla="*/ 285750 h 2696572"/>
              <a:gd name="connsiteX6" fmla="*/ 142875 w 2486025"/>
              <a:gd name="connsiteY6" fmla="*/ 276225 h 2696572"/>
              <a:gd name="connsiteX7" fmla="*/ 171450 w 2486025"/>
              <a:gd name="connsiteY7" fmla="*/ 257175 h 2696572"/>
              <a:gd name="connsiteX8" fmla="*/ 200025 w 2486025"/>
              <a:gd name="connsiteY8" fmla="*/ 247650 h 2696572"/>
              <a:gd name="connsiteX9" fmla="*/ 228600 w 2486025"/>
              <a:gd name="connsiteY9" fmla="*/ 228600 h 2696572"/>
              <a:gd name="connsiteX10" fmla="*/ 257175 w 2486025"/>
              <a:gd name="connsiteY10" fmla="*/ 219075 h 2696572"/>
              <a:gd name="connsiteX11" fmla="*/ 314325 w 2486025"/>
              <a:gd name="connsiteY11" fmla="*/ 190500 h 2696572"/>
              <a:gd name="connsiteX12" fmla="*/ 361950 w 2486025"/>
              <a:gd name="connsiteY12" fmla="*/ 152400 h 2696572"/>
              <a:gd name="connsiteX13" fmla="*/ 419100 w 2486025"/>
              <a:gd name="connsiteY13" fmla="*/ 114300 h 2696572"/>
              <a:gd name="connsiteX14" fmla="*/ 447675 w 2486025"/>
              <a:gd name="connsiteY14" fmla="*/ 95250 h 2696572"/>
              <a:gd name="connsiteX15" fmla="*/ 504825 w 2486025"/>
              <a:gd name="connsiteY15" fmla="*/ 76200 h 2696572"/>
              <a:gd name="connsiteX16" fmla="*/ 533400 w 2486025"/>
              <a:gd name="connsiteY16" fmla="*/ 57150 h 2696572"/>
              <a:gd name="connsiteX17" fmla="*/ 590550 w 2486025"/>
              <a:gd name="connsiteY17" fmla="*/ 38100 h 2696572"/>
              <a:gd name="connsiteX18" fmla="*/ 619125 w 2486025"/>
              <a:gd name="connsiteY18" fmla="*/ 19050 h 2696572"/>
              <a:gd name="connsiteX19" fmla="*/ 676275 w 2486025"/>
              <a:gd name="connsiteY19" fmla="*/ 0 h 2696572"/>
              <a:gd name="connsiteX20" fmla="*/ 800100 w 2486025"/>
              <a:gd name="connsiteY20" fmla="*/ 9525 h 2696572"/>
              <a:gd name="connsiteX21" fmla="*/ 857250 w 2486025"/>
              <a:gd name="connsiteY21" fmla="*/ 28575 h 2696572"/>
              <a:gd name="connsiteX22" fmla="*/ 885825 w 2486025"/>
              <a:gd name="connsiteY22" fmla="*/ 38100 h 2696572"/>
              <a:gd name="connsiteX23" fmla="*/ 914400 w 2486025"/>
              <a:gd name="connsiteY23" fmla="*/ 57150 h 2696572"/>
              <a:gd name="connsiteX24" fmla="*/ 1009650 w 2486025"/>
              <a:gd name="connsiteY24" fmla="*/ 85725 h 2696572"/>
              <a:gd name="connsiteX25" fmla="*/ 1038225 w 2486025"/>
              <a:gd name="connsiteY25" fmla="*/ 104775 h 2696572"/>
              <a:gd name="connsiteX26" fmla="*/ 1095375 w 2486025"/>
              <a:gd name="connsiteY26" fmla="*/ 123825 h 2696572"/>
              <a:gd name="connsiteX27" fmla="*/ 1123950 w 2486025"/>
              <a:gd name="connsiteY27" fmla="*/ 133350 h 2696572"/>
              <a:gd name="connsiteX28" fmla="*/ 1152525 w 2486025"/>
              <a:gd name="connsiteY28" fmla="*/ 142875 h 2696572"/>
              <a:gd name="connsiteX29" fmla="*/ 1181100 w 2486025"/>
              <a:gd name="connsiteY29" fmla="*/ 152400 h 2696572"/>
              <a:gd name="connsiteX30" fmla="*/ 1209675 w 2486025"/>
              <a:gd name="connsiteY30" fmla="*/ 171450 h 2696572"/>
              <a:gd name="connsiteX31" fmla="*/ 1276350 w 2486025"/>
              <a:gd name="connsiteY31" fmla="*/ 190500 h 2696572"/>
              <a:gd name="connsiteX32" fmla="*/ 1333500 w 2486025"/>
              <a:gd name="connsiteY32" fmla="*/ 228600 h 2696572"/>
              <a:gd name="connsiteX33" fmla="*/ 1400175 w 2486025"/>
              <a:gd name="connsiteY33" fmla="*/ 247650 h 2696572"/>
              <a:gd name="connsiteX34" fmla="*/ 1457325 w 2486025"/>
              <a:gd name="connsiteY34" fmla="*/ 266700 h 2696572"/>
              <a:gd name="connsiteX35" fmla="*/ 1485900 w 2486025"/>
              <a:gd name="connsiteY35" fmla="*/ 276225 h 2696572"/>
              <a:gd name="connsiteX36" fmla="*/ 1543050 w 2486025"/>
              <a:gd name="connsiteY36" fmla="*/ 323850 h 2696572"/>
              <a:gd name="connsiteX37" fmla="*/ 1571625 w 2486025"/>
              <a:gd name="connsiteY37" fmla="*/ 352425 h 2696572"/>
              <a:gd name="connsiteX38" fmla="*/ 1628775 w 2486025"/>
              <a:gd name="connsiteY38" fmla="*/ 390525 h 2696572"/>
              <a:gd name="connsiteX39" fmla="*/ 1657350 w 2486025"/>
              <a:gd name="connsiteY39" fmla="*/ 409575 h 2696572"/>
              <a:gd name="connsiteX40" fmla="*/ 1685925 w 2486025"/>
              <a:gd name="connsiteY40" fmla="*/ 428625 h 2696572"/>
              <a:gd name="connsiteX41" fmla="*/ 1752600 w 2486025"/>
              <a:gd name="connsiteY41" fmla="*/ 514350 h 2696572"/>
              <a:gd name="connsiteX42" fmla="*/ 1762125 w 2486025"/>
              <a:gd name="connsiteY42" fmla="*/ 542925 h 2696572"/>
              <a:gd name="connsiteX43" fmla="*/ 1819275 w 2486025"/>
              <a:gd name="connsiteY43" fmla="*/ 581025 h 2696572"/>
              <a:gd name="connsiteX44" fmla="*/ 1876425 w 2486025"/>
              <a:gd name="connsiteY44" fmla="*/ 619125 h 2696572"/>
              <a:gd name="connsiteX45" fmla="*/ 1905000 w 2486025"/>
              <a:gd name="connsiteY45" fmla="*/ 638175 h 2696572"/>
              <a:gd name="connsiteX46" fmla="*/ 1933575 w 2486025"/>
              <a:gd name="connsiteY46" fmla="*/ 657225 h 2696572"/>
              <a:gd name="connsiteX47" fmla="*/ 1971675 w 2486025"/>
              <a:gd name="connsiteY47" fmla="*/ 714375 h 2696572"/>
              <a:gd name="connsiteX48" fmla="*/ 1990725 w 2486025"/>
              <a:gd name="connsiteY48" fmla="*/ 742950 h 2696572"/>
              <a:gd name="connsiteX49" fmla="*/ 2057400 w 2486025"/>
              <a:gd name="connsiteY49" fmla="*/ 828675 h 2696572"/>
              <a:gd name="connsiteX50" fmla="*/ 2105025 w 2486025"/>
              <a:gd name="connsiteY50" fmla="*/ 914400 h 2696572"/>
              <a:gd name="connsiteX51" fmla="*/ 2124075 w 2486025"/>
              <a:gd name="connsiteY51" fmla="*/ 942975 h 2696572"/>
              <a:gd name="connsiteX52" fmla="*/ 2152650 w 2486025"/>
              <a:gd name="connsiteY52" fmla="*/ 962025 h 2696572"/>
              <a:gd name="connsiteX53" fmla="*/ 2171700 w 2486025"/>
              <a:gd name="connsiteY53" fmla="*/ 990600 h 2696572"/>
              <a:gd name="connsiteX54" fmla="*/ 2200275 w 2486025"/>
              <a:gd name="connsiteY54" fmla="*/ 1009650 h 2696572"/>
              <a:gd name="connsiteX55" fmla="*/ 2238375 w 2486025"/>
              <a:gd name="connsiteY55" fmla="*/ 1066800 h 2696572"/>
              <a:gd name="connsiteX56" fmla="*/ 2266950 w 2486025"/>
              <a:gd name="connsiteY56" fmla="*/ 1095375 h 2696572"/>
              <a:gd name="connsiteX57" fmla="*/ 2314575 w 2486025"/>
              <a:gd name="connsiteY57" fmla="*/ 1190625 h 2696572"/>
              <a:gd name="connsiteX58" fmla="*/ 2333625 w 2486025"/>
              <a:gd name="connsiteY58" fmla="*/ 1219200 h 2696572"/>
              <a:gd name="connsiteX59" fmla="*/ 2362200 w 2486025"/>
              <a:gd name="connsiteY59" fmla="*/ 1238250 h 2696572"/>
              <a:gd name="connsiteX60" fmla="*/ 2390775 w 2486025"/>
              <a:gd name="connsiteY60" fmla="*/ 1295400 h 2696572"/>
              <a:gd name="connsiteX61" fmla="*/ 2419350 w 2486025"/>
              <a:gd name="connsiteY61" fmla="*/ 1352550 h 2696572"/>
              <a:gd name="connsiteX62" fmla="*/ 2428875 w 2486025"/>
              <a:gd name="connsiteY62" fmla="*/ 1390650 h 2696572"/>
              <a:gd name="connsiteX63" fmla="*/ 2447925 w 2486025"/>
              <a:gd name="connsiteY63" fmla="*/ 1581150 h 2696572"/>
              <a:gd name="connsiteX64" fmla="*/ 2466975 w 2486025"/>
              <a:gd name="connsiteY64" fmla="*/ 1657350 h 2696572"/>
              <a:gd name="connsiteX65" fmla="*/ 2457450 w 2486025"/>
              <a:gd name="connsiteY65" fmla="*/ 1838325 h 2696572"/>
              <a:gd name="connsiteX66" fmla="*/ 2447925 w 2486025"/>
              <a:gd name="connsiteY66" fmla="*/ 1866900 h 2696572"/>
              <a:gd name="connsiteX67" fmla="*/ 2438400 w 2486025"/>
              <a:gd name="connsiteY67" fmla="*/ 1924050 h 2696572"/>
              <a:gd name="connsiteX68" fmla="*/ 2457450 w 2486025"/>
              <a:gd name="connsiteY68" fmla="*/ 2047875 h 2696572"/>
              <a:gd name="connsiteX69" fmla="*/ 2466975 w 2486025"/>
              <a:gd name="connsiteY69" fmla="*/ 2076450 h 2696572"/>
              <a:gd name="connsiteX70" fmla="*/ 2486025 w 2486025"/>
              <a:gd name="connsiteY70" fmla="*/ 2162175 h 2696572"/>
              <a:gd name="connsiteX71" fmla="*/ 2466975 w 2486025"/>
              <a:gd name="connsiteY71" fmla="*/ 2266950 h 2696572"/>
              <a:gd name="connsiteX72" fmla="*/ 2457450 w 2486025"/>
              <a:gd name="connsiteY72" fmla="*/ 2305050 h 2696572"/>
              <a:gd name="connsiteX73" fmla="*/ 2438400 w 2486025"/>
              <a:gd name="connsiteY73" fmla="*/ 2333625 h 2696572"/>
              <a:gd name="connsiteX74" fmla="*/ 2428875 w 2486025"/>
              <a:gd name="connsiteY74" fmla="*/ 2362200 h 2696572"/>
              <a:gd name="connsiteX75" fmla="*/ 2381250 w 2486025"/>
              <a:gd name="connsiteY75" fmla="*/ 2419350 h 2696572"/>
              <a:gd name="connsiteX76" fmla="*/ 2333625 w 2486025"/>
              <a:gd name="connsiteY76" fmla="*/ 2476500 h 2696572"/>
              <a:gd name="connsiteX77" fmla="*/ 2286000 w 2486025"/>
              <a:gd name="connsiteY77" fmla="*/ 2562225 h 2696572"/>
              <a:gd name="connsiteX78" fmla="*/ 2266950 w 2486025"/>
              <a:gd name="connsiteY78" fmla="*/ 2590800 h 2696572"/>
              <a:gd name="connsiteX79" fmla="*/ 2247900 w 2486025"/>
              <a:gd name="connsiteY79" fmla="*/ 2619375 h 2696572"/>
              <a:gd name="connsiteX80" fmla="*/ 2219325 w 2486025"/>
              <a:gd name="connsiteY80" fmla="*/ 2638425 h 2696572"/>
              <a:gd name="connsiteX81" fmla="*/ 2190750 w 2486025"/>
              <a:gd name="connsiteY81" fmla="*/ 2695575 h 2696572"/>
              <a:gd name="connsiteX82" fmla="*/ 2181225 w 2486025"/>
              <a:gd name="connsiteY82" fmla="*/ 2695575 h 2696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486025" h="2696572">
                <a:moveTo>
                  <a:pt x="0" y="457200"/>
                </a:moveTo>
                <a:cubicBezTo>
                  <a:pt x="9525" y="441325"/>
                  <a:pt x="18636" y="425194"/>
                  <a:pt x="28575" y="409575"/>
                </a:cubicBezTo>
                <a:cubicBezTo>
                  <a:pt x="40867" y="390259"/>
                  <a:pt x="59435" y="374145"/>
                  <a:pt x="66675" y="352425"/>
                </a:cubicBezTo>
                <a:cubicBezTo>
                  <a:pt x="69850" y="342900"/>
                  <a:pt x="69100" y="330950"/>
                  <a:pt x="76200" y="323850"/>
                </a:cubicBezTo>
                <a:cubicBezTo>
                  <a:pt x="83300" y="316750"/>
                  <a:pt x="95250" y="317500"/>
                  <a:pt x="104775" y="314325"/>
                </a:cubicBezTo>
                <a:cubicBezTo>
                  <a:pt x="107950" y="304800"/>
                  <a:pt x="107200" y="292850"/>
                  <a:pt x="114300" y="285750"/>
                </a:cubicBezTo>
                <a:cubicBezTo>
                  <a:pt x="121400" y="278650"/>
                  <a:pt x="133895" y="280715"/>
                  <a:pt x="142875" y="276225"/>
                </a:cubicBezTo>
                <a:cubicBezTo>
                  <a:pt x="153114" y="271105"/>
                  <a:pt x="161211" y="262295"/>
                  <a:pt x="171450" y="257175"/>
                </a:cubicBezTo>
                <a:cubicBezTo>
                  <a:pt x="180430" y="252685"/>
                  <a:pt x="191045" y="252140"/>
                  <a:pt x="200025" y="247650"/>
                </a:cubicBezTo>
                <a:cubicBezTo>
                  <a:pt x="210264" y="242530"/>
                  <a:pt x="218361" y="233720"/>
                  <a:pt x="228600" y="228600"/>
                </a:cubicBezTo>
                <a:cubicBezTo>
                  <a:pt x="237580" y="224110"/>
                  <a:pt x="248195" y="223565"/>
                  <a:pt x="257175" y="219075"/>
                </a:cubicBezTo>
                <a:cubicBezTo>
                  <a:pt x="331033" y="182146"/>
                  <a:pt x="242501" y="214441"/>
                  <a:pt x="314325" y="190500"/>
                </a:cubicBezTo>
                <a:cubicBezTo>
                  <a:pt x="349524" y="137702"/>
                  <a:pt x="313236" y="179463"/>
                  <a:pt x="361950" y="152400"/>
                </a:cubicBezTo>
                <a:cubicBezTo>
                  <a:pt x="381964" y="141281"/>
                  <a:pt x="400050" y="127000"/>
                  <a:pt x="419100" y="114300"/>
                </a:cubicBezTo>
                <a:cubicBezTo>
                  <a:pt x="428625" y="107950"/>
                  <a:pt x="436815" y="98870"/>
                  <a:pt x="447675" y="95250"/>
                </a:cubicBezTo>
                <a:cubicBezTo>
                  <a:pt x="466725" y="88900"/>
                  <a:pt x="488117" y="87339"/>
                  <a:pt x="504825" y="76200"/>
                </a:cubicBezTo>
                <a:cubicBezTo>
                  <a:pt x="514350" y="69850"/>
                  <a:pt x="522939" y="61799"/>
                  <a:pt x="533400" y="57150"/>
                </a:cubicBezTo>
                <a:cubicBezTo>
                  <a:pt x="551750" y="48995"/>
                  <a:pt x="573842" y="49239"/>
                  <a:pt x="590550" y="38100"/>
                </a:cubicBezTo>
                <a:cubicBezTo>
                  <a:pt x="600075" y="31750"/>
                  <a:pt x="608664" y="23699"/>
                  <a:pt x="619125" y="19050"/>
                </a:cubicBezTo>
                <a:cubicBezTo>
                  <a:pt x="637475" y="10895"/>
                  <a:pt x="676275" y="0"/>
                  <a:pt x="676275" y="0"/>
                </a:cubicBezTo>
                <a:cubicBezTo>
                  <a:pt x="717550" y="3175"/>
                  <a:pt x="759210" y="3069"/>
                  <a:pt x="800100" y="9525"/>
                </a:cubicBezTo>
                <a:cubicBezTo>
                  <a:pt x="819935" y="12657"/>
                  <a:pt x="838200" y="22225"/>
                  <a:pt x="857250" y="28575"/>
                </a:cubicBezTo>
                <a:cubicBezTo>
                  <a:pt x="866775" y="31750"/>
                  <a:pt x="877471" y="32531"/>
                  <a:pt x="885825" y="38100"/>
                </a:cubicBezTo>
                <a:cubicBezTo>
                  <a:pt x="895350" y="44450"/>
                  <a:pt x="903878" y="52641"/>
                  <a:pt x="914400" y="57150"/>
                </a:cubicBezTo>
                <a:cubicBezTo>
                  <a:pt x="951672" y="73124"/>
                  <a:pt x="971234" y="60114"/>
                  <a:pt x="1009650" y="85725"/>
                </a:cubicBezTo>
                <a:cubicBezTo>
                  <a:pt x="1019175" y="92075"/>
                  <a:pt x="1027764" y="100126"/>
                  <a:pt x="1038225" y="104775"/>
                </a:cubicBezTo>
                <a:cubicBezTo>
                  <a:pt x="1056575" y="112930"/>
                  <a:pt x="1076325" y="117475"/>
                  <a:pt x="1095375" y="123825"/>
                </a:cubicBezTo>
                <a:lnTo>
                  <a:pt x="1123950" y="133350"/>
                </a:lnTo>
                <a:lnTo>
                  <a:pt x="1152525" y="142875"/>
                </a:lnTo>
                <a:cubicBezTo>
                  <a:pt x="1162050" y="146050"/>
                  <a:pt x="1172746" y="146831"/>
                  <a:pt x="1181100" y="152400"/>
                </a:cubicBezTo>
                <a:cubicBezTo>
                  <a:pt x="1190625" y="158750"/>
                  <a:pt x="1199153" y="166941"/>
                  <a:pt x="1209675" y="171450"/>
                </a:cubicBezTo>
                <a:cubicBezTo>
                  <a:pt x="1231254" y="180698"/>
                  <a:pt x="1255497" y="178915"/>
                  <a:pt x="1276350" y="190500"/>
                </a:cubicBezTo>
                <a:cubicBezTo>
                  <a:pt x="1296364" y="201619"/>
                  <a:pt x="1311780" y="221360"/>
                  <a:pt x="1333500" y="228600"/>
                </a:cubicBezTo>
                <a:cubicBezTo>
                  <a:pt x="1429532" y="260611"/>
                  <a:pt x="1280574" y="211770"/>
                  <a:pt x="1400175" y="247650"/>
                </a:cubicBezTo>
                <a:cubicBezTo>
                  <a:pt x="1419409" y="253420"/>
                  <a:pt x="1438275" y="260350"/>
                  <a:pt x="1457325" y="266700"/>
                </a:cubicBezTo>
                <a:lnTo>
                  <a:pt x="1485900" y="276225"/>
                </a:lnTo>
                <a:cubicBezTo>
                  <a:pt x="1569382" y="359707"/>
                  <a:pt x="1463484" y="257545"/>
                  <a:pt x="1543050" y="323850"/>
                </a:cubicBezTo>
                <a:cubicBezTo>
                  <a:pt x="1553398" y="332474"/>
                  <a:pt x="1560992" y="344155"/>
                  <a:pt x="1571625" y="352425"/>
                </a:cubicBezTo>
                <a:cubicBezTo>
                  <a:pt x="1589697" y="366481"/>
                  <a:pt x="1609725" y="377825"/>
                  <a:pt x="1628775" y="390525"/>
                </a:cubicBezTo>
                <a:lnTo>
                  <a:pt x="1657350" y="409575"/>
                </a:lnTo>
                <a:cubicBezTo>
                  <a:pt x="1666875" y="415925"/>
                  <a:pt x="1677830" y="420530"/>
                  <a:pt x="1685925" y="428625"/>
                </a:cubicBezTo>
                <a:cubicBezTo>
                  <a:pt x="1710580" y="453280"/>
                  <a:pt x="1741207" y="480171"/>
                  <a:pt x="1752600" y="514350"/>
                </a:cubicBezTo>
                <a:cubicBezTo>
                  <a:pt x="1755775" y="523875"/>
                  <a:pt x="1755025" y="535825"/>
                  <a:pt x="1762125" y="542925"/>
                </a:cubicBezTo>
                <a:cubicBezTo>
                  <a:pt x="1778314" y="559114"/>
                  <a:pt x="1800225" y="568325"/>
                  <a:pt x="1819275" y="581025"/>
                </a:cubicBezTo>
                <a:lnTo>
                  <a:pt x="1876425" y="619125"/>
                </a:lnTo>
                <a:lnTo>
                  <a:pt x="1905000" y="638175"/>
                </a:lnTo>
                <a:lnTo>
                  <a:pt x="1933575" y="657225"/>
                </a:lnTo>
                <a:lnTo>
                  <a:pt x="1971675" y="714375"/>
                </a:lnTo>
                <a:cubicBezTo>
                  <a:pt x="1978025" y="723900"/>
                  <a:pt x="1982630" y="734855"/>
                  <a:pt x="1990725" y="742950"/>
                </a:cubicBezTo>
                <a:cubicBezTo>
                  <a:pt x="2015380" y="767605"/>
                  <a:pt x="2046007" y="794496"/>
                  <a:pt x="2057400" y="828675"/>
                </a:cubicBezTo>
                <a:cubicBezTo>
                  <a:pt x="2074165" y="878970"/>
                  <a:pt x="2061356" y="848896"/>
                  <a:pt x="2105025" y="914400"/>
                </a:cubicBezTo>
                <a:cubicBezTo>
                  <a:pt x="2111375" y="923925"/>
                  <a:pt x="2114550" y="936625"/>
                  <a:pt x="2124075" y="942975"/>
                </a:cubicBezTo>
                <a:lnTo>
                  <a:pt x="2152650" y="962025"/>
                </a:lnTo>
                <a:cubicBezTo>
                  <a:pt x="2159000" y="971550"/>
                  <a:pt x="2163605" y="982505"/>
                  <a:pt x="2171700" y="990600"/>
                </a:cubicBezTo>
                <a:cubicBezTo>
                  <a:pt x="2179795" y="998695"/>
                  <a:pt x="2192737" y="1001035"/>
                  <a:pt x="2200275" y="1009650"/>
                </a:cubicBezTo>
                <a:cubicBezTo>
                  <a:pt x="2215352" y="1026880"/>
                  <a:pt x="2225675" y="1047750"/>
                  <a:pt x="2238375" y="1066800"/>
                </a:cubicBezTo>
                <a:cubicBezTo>
                  <a:pt x="2245847" y="1078008"/>
                  <a:pt x="2257425" y="1085850"/>
                  <a:pt x="2266950" y="1095375"/>
                </a:cubicBezTo>
                <a:cubicBezTo>
                  <a:pt x="2282028" y="1155687"/>
                  <a:pt x="2269213" y="1122583"/>
                  <a:pt x="2314575" y="1190625"/>
                </a:cubicBezTo>
                <a:cubicBezTo>
                  <a:pt x="2320925" y="1200150"/>
                  <a:pt x="2324100" y="1212850"/>
                  <a:pt x="2333625" y="1219200"/>
                </a:cubicBezTo>
                <a:lnTo>
                  <a:pt x="2362200" y="1238250"/>
                </a:lnTo>
                <a:cubicBezTo>
                  <a:pt x="2386141" y="1310074"/>
                  <a:pt x="2353846" y="1221542"/>
                  <a:pt x="2390775" y="1295400"/>
                </a:cubicBezTo>
                <a:cubicBezTo>
                  <a:pt x="2430210" y="1374270"/>
                  <a:pt x="2364755" y="1270658"/>
                  <a:pt x="2419350" y="1352550"/>
                </a:cubicBezTo>
                <a:cubicBezTo>
                  <a:pt x="2422525" y="1365250"/>
                  <a:pt x="2427145" y="1377674"/>
                  <a:pt x="2428875" y="1390650"/>
                </a:cubicBezTo>
                <a:cubicBezTo>
                  <a:pt x="2434444" y="1432416"/>
                  <a:pt x="2439905" y="1535702"/>
                  <a:pt x="2447925" y="1581150"/>
                </a:cubicBezTo>
                <a:cubicBezTo>
                  <a:pt x="2452475" y="1606933"/>
                  <a:pt x="2466975" y="1657350"/>
                  <a:pt x="2466975" y="1657350"/>
                </a:cubicBezTo>
                <a:cubicBezTo>
                  <a:pt x="2463800" y="1717675"/>
                  <a:pt x="2462919" y="1778165"/>
                  <a:pt x="2457450" y="1838325"/>
                </a:cubicBezTo>
                <a:cubicBezTo>
                  <a:pt x="2456541" y="1848324"/>
                  <a:pt x="2450103" y="1857099"/>
                  <a:pt x="2447925" y="1866900"/>
                </a:cubicBezTo>
                <a:cubicBezTo>
                  <a:pt x="2443735" y="1885753"/>
                  <a:pt x="2441575" y="1905000"/>
                  <a:pt x="2438400" y="1924050"/>
                </a:cubicBezTo>
                <a:cubicBezTo>
                  <a:pt x="2444184" y="1970319"/>
                  <a:pt x="2446541" y="2004240"/>
                  <a:pt x="2457450" y="2047875"/>
                </a:cubicBezTo>
                <a:cubicBezTo>
                  <a:pt x="2459885" y="2057615"/>
                  <a:pt x="2464797" y="2066649"/>
                  <a:pt x="2466975" y="2076450"/>
                </a:cubicBezTo>
                <a:cubicBezTo>
                  <a:pt x="2489326" y="2177030"/>
                  <a:pt x="2464583" y="2097849"/>
                  <a:pt x="2486025" y="2162175"/>
                </a:cubicBezTo>
                <a:cubicBezTo>
                  <a:pt x="2470263" y="2288268"/>
                  <a:pt x="2486552" y="2198429"/>
                  <a:pt x="2466975" y="2266950"/>
                </a:cubicBezTo>
                <a:cubicBezTo>
                  <a:pt x="2463379" y="2279537"/>
                  <a:pt x="2462607" y="2293018"/>
                  <a:pt x="2457450" y="2305050"/>
                </a:cubicBezTo>
                <a:cubicBezTo>
                  <a:pt x="2452941" y="2315572"/>
                  <a:pt x="2443520" y="2323386"/>
                  <a:pt x="2438400" y="2333625"/>
                </a:cubicBezTo>
                <a:cubicBezTo>
                  <a:pt x="2433910" y="2342605"/>
                  <a:pt x="2433365" y="2353220"/>
                  <a:pt x="2428875" y="2362200"/>
                </a:cubicBezTo>
                <a:cubicBezTo>
                  <a:pt x="2411138" y="2397673"/>
                  <a:pt x="2407582" y="2387752"/>
                  <a:pt x="2381250" y="2419350"/>
                </a:cubicBezTo>
                <a:cubicBezTo>
                  <a:pt x="2314945" y="2498916"/>
                  <a:pt x="2417107" y="2393018"/>
                  <a:pt x="2333625" y="2476500"/>
                </a:cubicBezTo>
                <a:cubicBezTo>
                  <a:pt x="2316860" y="2526795"/>
                  <a:pt x="2329669" y="2496721"/>
                  <a:pt x="2286000" y="2562225"/>
                </a:cubicBezTo>
                <a:lnTo>
                  <a:pt x="2266950" y="2590800"/>
                </a:lnTo>
                <a:cubicBezTo>
                  <a:pt x="2260600" y="2600325"/>
                  <a:pt x="2257425" y="2613025"/>
                  <a:pt x="2247900" y="2619375"/>
                </a:cubicBezTo>
                <a:lnTo>
                  <a:pt x="2219325" y="2638425"/>
                </a:lnTo>
                <a:cubicBezTo>
                  <a:pt x="2211578" y="2661666"/>
                  <a:pt x="2209214" y="2677111"/>
                  <a:pt x="2190750" y="2695575"/>
                </a:cubicBezTo>
                <a:cubicBezTo>
                  <a:pt x="2188505" y="2697820"/>
                  <a:pt x="2184400" y="2695575"/>
                  <a:pt x="2181225" y="2695575"/>
                </a:cubicBezTo>
              </a:path>
            </a:pathLst>
          </a:cu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 rot="20732643">
            <a:off x="2964093" y="2240916"/>
            <a:ext cx="10640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medullary ray</a:t>
            </a:r>
            <a:endParaRPr lang="en-US" sz="1200" b="1" dirty="0"/>
          </a:p>
        </p:txBody>
      </p:sp>
      <p:sp>
        <p:nvSpPr>
          <p:cNvPr id="9" name="TextBox 8"/>
          <p:cNvSpPr txBox="1"/>
          <p:nvPr/>
        </p:nvSpPr>
        <p:spPr>
          <a:xfrm rot="20732643">
            <a:off x="17731" y="4358343"/>
            <a:ext cx="10640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medullary ray</a:t>
            </a:r>
            <a:endParaRPr lang="en-US" sz="1200" b="1" dirty="0"/>
          </a:p>
        </p:txBody>
      </p:sp>
      <p:sp>
        <p:nvSpPr>
          <p:cNvPr id="10" name="TextBox 9"/>
          <p:cNvSpPr txBox="1"/>
          <p:nvPr/>
        </p:nvSpPr>
        <p:spPr>
          <a:xfrm rot="2652330">
            <a:off x="664052" y="3260630"/>
            <a:ext cx="14496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c</a:t>
            </a:r>
            <a:r>
              <a:rPr lang="en-US" sz="1400" b="1" dirty="0" smtClean="0"/>
              <a:t>ortical labyrinth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 rot="2652330">
            <a:off x="5540851" y="4958655"/>
            <a:ext cx="14496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c</a:t>
            </a:r>
            <a:r>
              <a:rPr lang="en-US" sz="1400" b="1" dirty="0" smtClean="0"/>
              <a:t>ortical labyrinth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 rot="21427815">
            <a:off x="1917848" y="950497"/>
            <a:ext cx="14496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c</a:t>
            </a:r>
            <a:r>
              <a:rPr lang="en-US" sz="1400" b="1" dirty="0" smtClean="0"/>
              <a:t>ortical labyrinth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317221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73723"/>
          </a:xfrm>
        </p:spPr>
        <p:txBody>
          <a:bodyPr/>
          <a:lstStyle/>
          <a:p>
            <a:r>
              <a:rPr lang="en-US" dirty="0" smtClean="0"/>
              <a:t>Slide 55: ureter</a:t>
            </a:r>
            <a:endParaRPr lang="en-US" dirty="0"/>
          </a:p>
        </p:txBody>
      </p:sp>
      <p:pic>
        <p:nvPicPr>
          <p:cNvPr id="3" name="Snagit_PPT6DAB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5"/>
          <a:stretch/>
        </p:blipFill>
        <p:spPr>
          <a:xfrm>
            <a:off x="0" y="773723"/>
            <a:ext cx="9144000" cy="60842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71800" y="3505200"/>
            <a:ext cx="7120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lumen</a:t>
            </a:r>
            <a:endParaRPr lang="en-US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4419600" y="2709446"/>
            <a:ext cx="3385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lp</a:t>
            </a:r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5757446" y="2377591"/>
            <a:ext cx="3946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l</a:t>
            </a:r>
            <a:r>
              <a:rPr lang="en-US" sz="1600" dirty="0" smtClean="0"/>
              <a:t>m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4892854" y="5757446"/>
            <a:ext cx="3946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l</a:t>
            </a:r>
            <a:r>
              <a:rPr lang="en-US" sz="1600" dirty="0" smtClean="0"/>
              <a:t>m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914400" y="3347387"/>
            <a:ext cx="3946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lm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057400" y="5986046"/>
            <a:ext cx="4347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cm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6400800" y="4343400"/>
            <a:ext cx="2503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</a:t>
            </a:r>
            <a:r>
              <a:rPr lang="en-US" dirty="0" smtClean="0"/>
              <a:t>pithelial lining of ureter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474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Key Features of the Ureter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(from Dr. </a:t>
            </a:r>
            <a:r>
              <a:rPr lang="en-US" sz="2200" dirty="0" err="1" smtClean="0"/>
              <a:t>Carbrey’s</a:t>
            </a:r>
            <a:r>
              <a:rPr lang="en-US" sz="2200" dirty="0" smtClean="0"/>
              <a:t> notes)</a:t>
            </a:r>
            <a:endParaRPr lang="en-US" sz="2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small </a:t>
            </a:r>
            <a:r>
              <a:rPr lang="en-US" dirty="0"/>
              <a:t>lumen to wall thickness ratio compared to bladder</a:t>
            </a:r>
          </a:p>
          <a:p>
            <a:r>
              <a:rPr lang="en-US" dirty="0" smtClean="0"/>
              <a:t>mucosa </a:t>
            </a:r>
            <a:r>
              <a:rPr lang="en-US" dirty="0"/>
              <a:t>-</a:t>
            </a:r>
            <a:r>
              <a:rPr lang="en-US" b="1" dirty="0"/>
              <a:t> </a:t>
            </a:r>
            <a:r>
              <a:rPr lang="en-US" dirty="0"/>
              <a:t>transitional epithelium lines a star-shaped lumen, lam. prop.</a:t>
            </a:r>
          </a:p>
          <a:p>
            <a:r>
              <a:rPr lang="en-US" dirty="0" err="1" smtClean="0"/>
              <a:t>muscularis</a:t>
            </a:r>
            <a:r>
              <a:rPr lang="en-US" dirty="0" smtClean="0"/>
              <a:t> </a:t>
            </a:r>
            <a:r>
              <a:rPr lang="en-US" dirty="0"/>
              <a:t>- 2 layers of sm. muscle – </a:t>
            </a:r>
            <a:r>
              <a:rPr lang="en-US" b="1" dirty="0"/>
              <a:t>inner</a:t>
            </a:r>
            <a:r>
              <a:rPr lang="en-US" dirty="0"/>
              <a:t> long., </a:t>
            </a:r>
            <a:r>
              <a:rPr lang="en-US" b="1" dirty="0"/>
              <a:t>outer</a:t>
            </a:r>
            <a:r>
              <a:rPr lang="en-US" dirty="0"/>
              <a:t> circum</a:t>
            </a:r>
            <a:r>
              <a:rPr lang="en-US" dirty="0" smtClean="0"/>
              <a:t>. (opposite of GI)</a:t>
            </a:r>
            <a:endParaRPr lang="en-US" dirty="0"/>
          </a:p>
          <a:p>
            <a:r>
              <a:rPr lang="en-US" dirty="0" smtClean="0"/>
              <a:t>last </a:t>
            </a:r>
            <a:r>
              <a:rPr lang="en-US" dirty="0"/>
              <a:t>1/3 of ureter gains a 3</a:t>
            </a:r>
            <a:r>
              <a:rPr lang="en-US" baseline="30000" dirty="0"/>
              <a:t>rd</a:t>
            </a:r>
            <a:r>
              <a:rPr lang="en-US" dirty="0"/>
              <a:t> layer of s. </a:t>
            </a:r>
            <a:r>
              <a:rPr lang="en-US" dirty="0" smtClean="0"/>
              <a:t>muscle </a:t>
            </a:r>
            <a:r>
              <a:rPr lang="en-US" dirty="0"/>
              <a:t>like bladder</a:t>
            </a:r>
          </a:p>
          <a:p>
            <a:r>
              <a:rPr lang="en-US" dirty="0" smtClean="0"/>
              <a:t>adventitia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6329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en-US" dirty="0" smtClean="0"/>
              <a:t>Slide 98: bladder</a:t>
            </a:r>
            <a:endParaRPr lang="en-US" dirty="0"/>
          </a:p>
        </p:txBody>
      </p:sp>
      <p:pic>
        <p:nvPicPr>
          <p:cNvPr id="3" name="Snagit_PPTE6E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5"/>
          <a:stretch/>
        </p:blipFill>
        <p:spPr>
          <a:xfrm>
            <a:off x="0" y="773723"/>
            <a:ext cx="9144000" cy="60842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5070" y="2390745"/>
            <a:ext cx="10727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muscularis</a:t>
            </a:r>
            <a:endParaRPr lang="en-US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4843046"/>
            <a:ext cx="13996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l</a:t>
            </a:r>
            <a:r>
              <a:rPr lang="en-US" sz="1600" dirty="0" smtClean="0"/>
              <a:t>amina </a:t>
            </a:r>
            <a:r>
              <a:rPr lang="en-US" sz="1600" dirty="0" err="1" smtClean="0"/>
              <a:t>propria</a:t>
            </a:r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 rot="17579906">
            <a:off x="6814516" y="3991028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</a:t>
            </a:r>
            <a:r>
              <a:rPr lang="en-US" dirty="0" smtClean="0"/>
              <a:t>pithelium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481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Key Features of the Bladder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(from Dr. </a:t>
            </a:r>
            <a:r>
              <a:rPr lang="en-US" sz="2200" dirty="0" err="1" smtClean="0"/>
              <a:t>Carbrey’s</a:t>
            </a:r>
            <a:r>
              <a:rPr lang="en-US" sz="2200" dirty="0" smtClean="0"/>
              <a:t> notes)</a:t>
            </a:r>
            <a:endParaRPr lang="en-US" sz="2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large </a:t>
            </a:r>
            <a:r>
              <a:rPr lang="en-US" dirty="0"/>
              <a:t>lumen to wall thickness ratio compared to ureter</a:t>
            </a:r>
          </a:p>
          <a:p>
            <a:r>
              <a:rPr lang="en-US" dirty="0" smtClean="0"/>
              <a:t>mucosa </a:t>
            </a:r>
            <a:r>
              <a:rPr lang="en-US" dirty="0"/>
              <a:t>-</a:t>
            </a:r>
            <a:r>
              <a:rPr lang="en-US" b="1" dirty="0"/>
              <a:t> </a:t>
            </a:r>
            <a:r>
              <a:rPr lang="en-US" dirty="0"/>
              <a:t>transitional epithelium and </a:t>
            </a:r>
            <a:r>
              <a:rPr lang="en-US" dirty="0" smtClean="0"/>
              <a:t>lamina </a:t>
            </a:r>
            <a:r>
              <a:rPr lang="en-US" dirty="0" err="1" smtClean="0"/>
              <a:t>propria</a:t>
            </a:r>
            <a:endParaRPr lang="en-US" dirty="0"/>
          </a:p>
          <a:p>
            <a:r>
              <a:rPr lang="en-US" dirty="0" err="1" smtClean="0"/>
              <a:t>muscularis</a:t>
            </a:r>
            <a:r>
              <a:rPr lang="en-US" dirty="0" smtClean="0"/>
              <a:t> </a:t>
            </a:r>
            <a:r>
              <a:rPr lang="en-US" dirty="0"/>
              <a:t>- 3 layers of </a:t>
            </a:r>
            <a:r>
              <a:rPr lang="en-US" dirty="0" smtClean="0"/>
              <a:t>smooth </a:t>
            </a:r>
            <a:r>
              <a:rPr lang="en-US" dirty="0"/>
              <a:t>muscle – </a:t>
            </a:r>
            <a:r>
              <a:rPr lang="en-US" dirty="0" smtClean="0"/>
              <a:t>	inner longitudinal, middle circular, 		outer longitudinal</a:t>
            </a:r>
            <a:endParaRPr lang="en-US" dirty="0"/>
          </a:p>
          <a:p>
            <a:r>
              <a:rPr lang="en-US" dirty="0" smtClean="0"/>
              <a:t>mostly </a:t>
            </a:r>
            <a:r>
              <a:rPr lang="en-US" dirty="0"/>
              <a:t>adventitia </a:t>
            </a:r>
            <a:r>
              <a:rPr lang="en-US" dirty="0" smtClean="0"/>
              <a:t>(where against body wall) but </a:t>
            </a:r>
            <a:r>
              <a:rPr lang="en-US" dirty="0"/>
              <a:t>some </a:t>
            </a:r>
            <a:r>
              <a:rPr lang="en-US" dirty="0" smtClean="0"/>
              <a:t>serosa (where projecting into pelvic cavity)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26011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‘Extra’ slides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00787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" y="0"/>
            <a:ext cx="8302625" cy="68580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Line 5"/>
          <p:cNvSpPr>
            <a:spLocks noChangeShapeType="1"/>
          </p:cNvSpPr>
          <p:nvPr/>
        </p:nvSpPr>
        <p:spPr bwMode="auto">
          <a:xfrm flipH="1">
            <a:off x="6445250" y="166688"/>
            <a:ext cx="1092200" cy="4572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>
            <a:off x="6434138" y="635000"/>
            <a:ext cx="635000" cy="212725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 flipV="1">
            <a:off x="7046913" y="758825"/>
            <a:ext cx="1227137" cy="77788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 flipV="1">
            <a:off x="8262938" y="457200"/>
            <a:ext cx="368300" cy="290513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31" name="Line 11"/>
          <p:cNvSpPr>
            <a:spLocks noChangeShapeType="1"/>
          </p:cNvSpPr>
          <p:nvPr/>
        </p:nvSpPr>
        <p:spPr bwMode="auto">
          <a:xfrm flipH="1" flipV="1">
            <a:off x="7526338" y="166688"/>
            <a:ext cx="1104900" cy="301625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6877050" y="1789113"/>
            <a:ext cx="1946275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Medullary Pyramid</a:t>
            </a:r>
          </a:p>
          <a:p>
            <a:pPr algn="ctr" eaLnBrk="1" hangingPunct="1">
              <a:spcBef>
                <a:spcPct val="50000"/>
              </a:spcBef>
            </a:pPr>
            <a:endParaRPr lang="en-US" altLang="en-US" sz="2000"/>
          </a:p>
        </p:txBody>
      </p:sp>
      <p:sp>
        <p:nvSpPr>
          <p:cNvPr id="5135" name="Line 15"/>
          <p:cNvSpPr>
            <a:spLocks noChangeShapeType="1"/>
          </p:cNvSpPr>
          <p:nvPr/>
        </p:nvSpPr>
        <p:spPr bwMode="auto">
          <a:xfrm flipV="1">
            <a:off x="628650" y="5124450"/>
            <a:ext cx="1733550" cy="190500"/>
          </a:xfrm>
          <a:prstGeom prst="line">
            <a:avLst/>
          </a:prstGeom>
          <a:noFill/>
          <a:ln w="571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36" name="Line 16"/>
          <p:cNvSpPr>
            <a:spLocks noChangeShapeType="1"/>
          </p:cNvSpPr>
          <p:nvPr/>
        </p:nvSpPr>
        <p:spPr bwMode="auto">
          <a:xfrm flipV="1">
            <a:off x="2514600" y="4648200"/>
            <a:ext cx="1600200" cy="457200"/>
          </a:xfrm>
          <a:prstGeom prst="line">
            <a:avLst/>
          </a:prstGeom>
          <a:noFill/>
          <a:ln w="571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37" name="Line 17"/>
          <p:cNvSpPr>
            <a:spLocks noChangeShapeType="1"/>
          </p:cNvSpPr>
          <p:nvPr/>
        </p:nvSpPr>
        <p:spPr bwMode="auto">
          <a:xfrm>
            <a:off x="4286250" y="4610100"/>
            <a:ext cx="1847850" cy="171450"/>
          </a:xfrm>
          <a:prstGeom prst="line">
            <a:avLst/>
          </a:prstGeom>
          <a:noFill/>
          <a:ln w="571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38" name="Line 18"/>
          <p:cNvSpPr>
            <a:spLocks noChangeShapeType="1"/>
          </p:cNvSpPr>
          <p:nvPr/>
        </p:nvSpPr>
        <p:spPr bwMode="auto">
          <a:xfrm flipV="1">
            <a:off x="6242050" y="4152900"/>
            <a:ext cx="2444750" cy="584200"/>
          </a:xfrm>
          <a:prstGeom prst="line">
            <a:avLst/>
          </a:prstGeom>
          <a:noFill/>
          <a:ln w="571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39" name="Text Box 19"/>
          <p:cNvSpPr txBox="1">
            <a:spLocks noChangeArrowheads="1"/>
          </p:cNvSpPr>
          <p:nvPr/>
        </p:nvSpPr>
        <p:spPr bwMode="auto">
          <a:xfrm>
            <a:off x="6359525" y="5037138"/>
            <a:ext cx="93968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/>
              <a:t>Cortex</a:t>
            </a:r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525176" y="398463"/>
            <a:ext cx="152958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600"/>
              <a:t>Minor Calyx </a:t>
            </a:r>
            <a:r>
              <a:rPr lang="en-US" altLang="en-US" sz="1400"/>
              <a:t>of</a:t>
            </a:r>
          </a:p>
          <a:p>
            <a:pPr algn="ctr" eaLnBrk="1" hangingPunct="1"/>
            <a:r>
              <a:rPr lang="en-US" altLang="en-US" sz="1400"/>
              <a:t> the Renal Pelvis</a:t>
            </a:r>
          </a:p>
        </p:txBody>
      </p:sp>
      <p:sp>
        <p:nvSpPr>
          <p:cNvPr id="5141" name="Line 21"/>
          <p:cNvSpPr>
            <a:spLocks noChangeShapeType="1"/>
          </p:cNvSpPr>
          <p:nvPr/>
        </p:nvSpPr>
        <p:spPr bwMode="auto">
          <a:xfrm flipV="1">
            <a:off x="3200400" y="425450"/>
            <a:ext cx="1549400" cy="323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7376817" y="2633663"/>
            <a:ext cx="97372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600"/>
              <a:t>(Straight</a:t>
            </a:r>
          </a:p>
          <a:p>
            <a:pPr algn="ctr" eaLnBrk="1" hangingPunct="1"/>
            <a:r>
              <a:rPr lang="en-US" altLang="en-US" sz="1600"/>
              <a:t>Tubules)</a:t>
            </a:r>
          </a:p>
        </p:txBody>
      </p:sp>
      <p:sp>
        <p:nvSpPr>
          <p:cNvPr id="5143" name="Text Box 23"/>
          <p:cNvSpPr txBox="1">
            <a:spLocks noChangeArrowheads="1"/>
          </p:cNvSpPr>
          <p:nvPr/>
        </p:nvSpPr>
        <p:spPr bwMode="auto">
          <a:xfrm>
            <a:off x="6270871" y="5370513"/>
            <a:ext cx="206325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600"/>
              <a:t>(Convoluted Tubules</a:t>
            </a:r>
          </a:p>
          <a:p>
            <a:pPr algn="ctr" eaLnBrk="1" hangingPunct="1"/>
            <a:r>
              <a:rPr lang="en-US" altLang="en-US" sz="1600"/>
              <a:t>+ Medulary Rays)</a:t>
            </a:r>
          </a:p>
        </p:txBody>
      </p:sp>
      <p:sp>
        <p:nvSpPr>
          <p:cNvPr id="5144" name="Text Box 24"/>
          <p:cNvSpPr txBox="1">
            <a:spLocks noChangeArrowheads="1"/>
          </p:cNvSpPr>
          <p:nvPr/>
        </p:nvSpPr>
        <p:spPr bwMode="auto">
          <a:xfrm>
            <a:off x="1889125" y="2160588"/>
            <a:ext cx="149130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/>
              <a:t>Vasa Recta</a:t>
            </a:r>
          </a:p>
        </p:txBody>
      </p:sp>
      <p:sp>
        <p:nvSpPr>
          <p:cNvPr id="5146" name="Line 26"/>
          <p:cNvSpPr>
            <a:spLocks noChangeShapeType="1"/>
          </p:cNvSpPr>
          <p:nvPr/>
        </p:nvSpPr>
        <p:spPr bwMode="auto">
          <a:xfrm>
            <a:off x="3771900" y="2571750"/>
            <a:ext cx="704850" cy="342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50" name="Line 30"/>
          <p:cNvSpPr>
            <a:spLocks noChangeShapeType="1"/>
          </p:cNvSpPr>
          <p:nvPr/>
        </p:nvSpPr>
        <p:spPr bwMode="auto">
          <a:xfrm flipH="1">
            <a:off x="3067050" y="2571750"/>
            <a:ext cx="72390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51" name="Line 31"/>
          <p:cNvSpPr>
            <a:spLocks noChangeShapeType="1"/>
          </p:cNvSpPr>
          <p:nvPr/>
        </p:nvSpPr>
        <p:spPr bwMode="auto">
          <a:xfrm flipV="1">
            <a:off x="3790950" y="2476500"/>
            <a:ext cx="762000" cy="1143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52" name="Text Box 32"/>
          <p:cNvSpPr txBox="1">
            <a:spLocks noChangeArrowheads="1"/>
          </p:cNvSpPr>
          <p:nvPr/>
        </p:nvSpPr>
        <p:spPr bwMode="auto">
          <a:xfrm>
            <a:off x="1433966" y="5741988"/>
            <a:ext cx="14754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000"/>
              <a:t>Artifacts</a:t>
            </a:r>
          </a:p>
          <a:p>
            <a:pPr algn="ctr" eaLnBrk="1" hangingPunct="1"/>
            <a:r>
              <a:rPr lang="en-US" altLang="en-US" sz="1600"/>
              <a:t>(Tissue Folds</a:t>
            </a:r>
            <a:r>
              <a:rPr lang="en-US" altLang="en-US" sz="1600" b="1"/>
              <a:t>)</a:t>
            </a:r>
          </a:p>
        </p:txBody>
      </p:sp>
      <p:sp>
        <p:nvSpPr>
          <p:cNvPr id="5153" name="Line 33"/>
          <p:cNvSpPr>
            <a:spLocks noChangeShapeType="1"/>
          </p:cNvSpPr>
          <p:nvPr/>
        </p:nvSpPr>
        <p:spPr bwMode="auto">
          <a:xfrm flipV="1">
            <a:off x="2838450" y="5543550"/>
            <a:ext cx="323850" cy="4191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54" name="Line 34"/>
          <p:cNvSpPr>
            <a:spLocks noChangeShapeType="1"/>
          </p:cNvSpPr>
          <p:nvPr/>
        </p:nvSpPr>
        <p:spPr bwMode="auto">
          <a:xfrm>
            <a:off x="3028950" y="6381750"/>
            <a:ext cx="590550" cy="76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55" name="Line 35"/>
          <p:cNvSpPr>
            <a:spLocks noChangeShapeType="1"/>
          </p:cNvSpPr>
          <p:nvPr/>
        </p:nvSpPr>
        <p:spPr bwMode="auto">
          <a:xfrm flipH="1" flipV="1">
            <a:off x="7308850" y="533400"/>
            <a:ext cx="217488" cy="12557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3098" name="Text Box 39"/>
          <p:cNvSpPr txBox="1">
            <a:spLocks noChangeArrowheads="1"/>
          </p:cNvSpPr>
          <p:nvPr/>
        </p:nvSpPr>
        <p:spPr bwMode="auto">
          <a:xfrm>
            <a:off x="1184275" y="3598863"/>
            <a:ext cx="13081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400"/>
          </a:p>
        </p:txBody>
      </p:sp>
      <p:sp>
        <p:nvSpPr>
          <p:cNvPr id="5160" name="Text Box 40"/>
          <p:cNvSpPr txBox="1">
            <a:spLocks noChangeArrowheads="1"/>
          </p:cNvSpPr>
          <p:nvPr/>
        </p:nvSpPr>
        <p:spPr bwMode="auto">
          <a:xfrm>
            <a:off x="1056028" y="3417888"/>
            <a:ext cx="219483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000"/>
              <a:t>Cortico-Medullary</a:t>
            </a:r>
          </a:p>
          <a:p>
            <a:pPr algn="ctr" eaLnBrk="1" hangingPunct="1"/>
            <a:r>
              <a:rPr lang="en-US" altLang="en-US" sz="2000"/>
              <a:t>Junction</a:t>
            </a:r>
          </a:p>
        </p:txBody>
      </p:sp>
      <p:sp>
        <p:nvSpPr>
          <p:cNvPr id="5161" name="Line 41"/>
          <p:cNvSpPr>
            <a:spLocks noChangeShapeType="1"/>
          </p:cNvSpPr>
          <p:nvPr/>
        </p:nvSpPr>
        <p:spPr bwMode="auto">
          <a:xfrm>
            <a:off x="1905000" y="4305300"/>
            <a:ext cx="762000" cy="723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62" name="Text Box 42"/>
          <p:cNvSpPr txBox="1">
            <a:spLocks noChangeArrowheads="1"/>
          </p:cNvSpPr>
          <p:nvPr/>
        </p:nvSpPr>
        <p:spPr bwMode="auto">
          <a:xfrm>
            <a:off x="4118938" y="1284288"/>
            <a:ext cx="17903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000"/>
              <a:t>Papilla</a:t>
            </a:r>
          </a:p>
          <a:p>
            <a:pPr algn="ctr" eaLnBrk="1" hangingPunct="1"/>
            <a:r>
              <a:rPr lang="en-US" altLang="en-US" sz="1600"/>
              <a:t>(TIP OF Pyramid)</a:t>
            </a:r>
          </a:p>
        </p:txBody>
      </p:sp>
      <p:sp>
        <p:nvSpPr>
          <p:cNvPr id="5163" name="Line 43"/>
          <p:cNvSpPr>
            <a:spLocks noChangeShapeType="1"/>
          </p:cNvSpPr>
          <p:nvPr/>
        </p:nvSpPr>
        <p:spPr bwMode="auto">
          <a:xfrm flipH="1" flipV="1">
            <a:off x="4673600" y="609600"/>
            <a:ext cx="190500" cy="774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64" name="Line 44"/>
          <p:cNvSpPr>
            <a:spLocks noChangeShapeType="1"/>
          </p:cNvSpPr>
          <p:nvPr/>
        </p:nvSpPr>
        <p:spPr bwMode="auto">
          <a:xfrm flipH="1">
            <a:off x="609600" y="520700"/>
            <a:ext cx="3860800" cy="1828800"/>
          </a:xfrm>
          <a:prstGeom prst="line">
            <a:avLst/>
          </a:prstGeom>
          <a:noFill/>
          <a:ln w="571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165" name="Line 45"/>
          <p:cNvSpPr>
            <a:spLocks noChangeShapeType="1"/>
          </p:cNvSpPr>
          <p:nvPr/>
        </p:nvSpPr>
        <p:spPr bwMode="auto">
          <a:xfrm>
            <a:off x="4699000" y="508000"/>
            <a:ext cx="4064000" cy="1460500"/>
          </a:xfrm>
          <a:prstGeom prst="line">
            <a:avLst/>
          </a:prstGeom>
          <a:noFill/>
          <a:ln w="571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cxnSp>
        <p:nvCxnSpPr>
          <p:cNvPr id="48" name="Straight Arrow Connector 47"/>
          <p:cNvCxnSpPr/>
          <p:nvPr/>
        </p:nvCxnSpPr>
        <p:spPr>
          <a:xfrm rot="10800000" flipV="1">
            <a:off x="5876925" y="2200275"/>
            <a:ext cx="1219200" cy="33337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12" name="TextBox 39"/>
          <p:cNvSpPr txBox="1">
            <a:spLocks noChangeArrowheads="1"/>
          </p:cNvSpPr>
          <p:nvPr/>
        </p:nvSpPr>
        <p:spPr bwMode="auto">
          <a:xfrm>
            <a:off x="4782423" y="6462486"/>
            <a:ext cx="398057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b="1" dirty="0"/>
              <a:t>Slide 204—Human Kidney</a:t>
            </a:r>
          </a:p>
        </p:txBody>
      </p:sp>
      <p:cxnSp>
        <p:nvCxnSpPr>
          <p:cNvPr id="66" name="Straight Arrow Connector 65"/>
          <p:cNvCxnSpPr/>
          <p:nvPr/>
        </p:nvCxnSpPr>
        <p:spPr>
          <a:xfrm rot="10800000" flipV="1">
            <a:off x="5705475" y="2314575"/>
            <a:ext cx="952500" cy="7905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 rot="16200000" flipV="1">
            <a:off x="6291262" y="2005013"/>
            <a:ext cx="352425" cy="304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283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  <p:bldP spid="5126" grpId="0" animBg="1"/>
      <p:bldP spid="5127" grpId="0" animBg="1"/>
      <p:bldP spid="5128" grpId="0" animBg="1"/>
      <p:bldP spid="5131" grpId="0" animBg="1"/>
      <p:bldP spid="5132" grpId="0"/>
      <p:bldP spid="5135" grpId="0" animBg="1"/>
      <p:bldP spid="5136" grpId="0" animBg="1"/>
      <p:bldP spid="5137" grpId="0" animBg="1"/>
      <p:bldP spid="5138" grpId="0" animBg="1"/>
      <p:bldP spid="5139" grpId="0"/>
      <p:bldP spid="5140" grpId="0"/>
      <p:bldP spid="5141" grpId="0" animBg="1"/>
      <p:bldP spid="5142" grpId="0"/>
      <p:bldP spid="5143" grpId="0"/>
      <p:bldP spid="5144" grpId="0"/>
      <p:bldP spid="5146" grpId="0" animBg="1"/>
      <p:bldP spid="5150" grpId="0" animBg="1"/>
      <p:bldP spid="5151" grpId="0" animBg="1"/>
      <p:bldP spid="5152" grpId="0"/>
      <p:bldP spid="5153" grpId="0" animBg="1"/>
      <p:bldP spid="5154" grpId="0" animBg="1"/>
      <p:bldP spid="5155" grpId="0" animBg="1"/>
      <p:bldP spid="5160" grpId="0"/>
      <p:bldP spid="5161" grpId="0" animBg="1"/>
      <p:bldP spid="5162" grpId="0"/>
      <p:bldP spid="5163" grpId="0" animBg="1"/>
      <p:bldP spid="5164" grpId="0" animBg="1"/>
      <p:bldP spid="516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" t="8810" b="9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Line 5"/>
          <p:cNvSpPr>
            <a:spLocks noChangeShapeType="1"/>
          </p:cNvSpPr>
          <p:nvPr/>
        </p:nvSpPr>
        <p:spPr bwMode="auto">
          <a:xfrm>
            <a:off x="4572000" y="0"/>
            <a:ext cx="1066800" cy="241935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 flipV="1">
            <a:off x="5715000" y="2133600"/>
            <a:ext cx="1924050" cy="2667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>
            <a:off x="7734300" y="2247900"/>
            <a:ext cx="400050" cy="16383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53" name="Line 9"/>
          <p:cNvSpPr>
            <a:spLocks noChangeShapeType="1"/>
          </p:cNvSpPr>
          <p:nvPr/>
        </p:nvSpPr>
        <p:spPr bwMode="auto">
          <a:xfrm>
            <a:off x="8153400" y="3867150"/>
            <a:ext cx="990600" cy="8001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3454400" y="239713"/>
            <a:ext cx="91563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b="1" dirty="0"/>
              <a:t>Cortex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4975225" y="247650"/>
            <a:ext cx="10438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b="1" dirty="0"/>
              <a:t>Medulla</a:t>
            </a:r>
            <a:endParaRPr lang="en-US" altLang="en-US" sz="2000" b="1" dirty="0"/>
          </a:p>
        </p:txBody>
      </p:sp>
      <p:sp>
        <p:nvSpPr>
          <p:cNvPr id="6156" name="Line 12"/>
          <p:cNvSpPr>
            <a:spLocks noChangeShapeType="1"/>
          </p:cNvSpPr>
          <p:nvPr/>
        </p:nvSpPr>
        <p:spPr bwMode="auto">
          <a:xfrm>
            <a:off x="3790950" y="2133600"/>
            <a:ext cx="30480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57" name="Line 13"/>
          <p:cNvSpPr>
            <a:spLocks noChangeShapeType="1"/>
          </p:cNvSpPr>
          <p:nvPr/>
        </p:nvSpPr>
        <p:spPr bwMode="auto">
          <a:xfrm>
            <a:off x="4591050" y="3048000"/>
            <a:ext cx="323850" cy="323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58" name="Line 14"/>
          <p:cNvSpPr>
            <a:spLocks noChangeShapeType="1"/>
          </p:cNvSpPr>
          <p:nvPr/>
        </p:nvSpPr>
        <p:spPr bwMode="auto">
          <a:xfrm>
            <a:off x="5600700" y="3752850"/>
            <a:ext cx="381000" cy="2476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>
            <a:off x="6400800" y="4686300"/>
            <a:ext cx="40005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>
            <a:off x="7162800" y="5314950"/>
            <a:ext cx="45720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61" name="Line 17"/>
          <p:cNvSpPr>
            <a:spLocks noChangeShapeType="1"/>
          </p:cNvSpPr>
          <p:nvPr/>
        </p:nvSpPr>
        <p:spPr bwMode="auto">
          <a:xfrm>
            <a:off x="3200400" y="1238250"/>
            <a:ext cx="36195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62" name="Line 18"/>
          <p:cNvSpPr>
            <a:spLocks noChangeShapeType="1"/>
          </p:cNvSpPr>
          <p:nvPr/>
        </p:nvSpPr>
        <p:spPr bwMode="auto">
          <a:xfrm>
            <a:off x="2476500" y="571500"/>
            <a:ext cx="24765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63" name="Line 19"/>
          <p:cNvSpPr>
            <a:spLocks noChangeShapeType="1"/>
          </p:cNvSpPr>
          <p:nvPr/>
        </p:nvSpPr>
        <p:spPr bwMode="auto">
          <a:xfrm>
            <a:off x="2419350" y="114300"/>
            <a:ext cx="9525" cy="266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64" name="Text Box 20"/>
          <p:cNvSpPr txBox="1">
            <a:spLocks noChangeArrowheads="1"/>
          </p:cNvSpPr>
          <p:nvPr/>
        </p:nvSpPr>
        <p:spPr bwMode="auto">
          <a:xfrm rot="19954779">
            <a:off x="4819734" y="5220219"/>
            <a:ext cx="15760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600" b="1" dirty="0"/>
              <a:t>Medullary </a:t>
            </a:r>
            <a:r>
              <a:rPr lang="en-US" altLang="en-US" sz="1600" b="1" dirty="0" smtClean="0"/>
              <a:t>Ray</a:t>
            </a:r>
            <a:endParaRPr lang="en-US" altLang="en-US" sz="1600" b="1" dirty="0"/>
          </a:p>
          <a:p>
            <a:pPr algn="ctr" eaLnBrk="1" hangingPunct="1"/>
            <a:r>
              <a:rPr lang="en-US" altLang="en-US" sz="1200" b="1" dirty="0"/>
              <a:t>(Straight Tubules)</a:t>
            </a: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 rot="20339844">
            <a:off x="3256637" y="3607157"/>
            <a:ext cx="259237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600" b="1" dirty="0"/>
              <a:t>Cortical Labyrinth</a:t>
            </a:r>
          </a:p>
          <a:p>
            <a:pPr algn="ctr" eaLnBrk="1" hangingPunct="1"/>
            <a:r>
              <a:rPr lang="en-US" altLang="en-US" sz="1200" b="1" dirty="0" smtClean="0"/>
              <a:t>(</a:t>
            </a:r>
            <a:r>
              <a:rPr lang="en-US" altLang="en-US" sz="1200" b="1" dirty="0"/>
              <a:t>c</a:t>
            </a:r>
            <a:r>
              <a:rPr lang="en-US" altLang="en-US" sz="1200" b="1" dirty="0" smtClean="0"/>
              <a:t>onvoluted </a:t>
            </a:r>
            <a:r>
              <a:rPr lang="en-US" altLang="en-US" sz="1200" b="1" dirty="0"/>
              <a:t>t</a:t>
            </a:r>
            <a:r>
              <a:rPr lang="en-US" altLang="en-US" sz="1200" b="1" dirty="0" smtClean="0"/>
              <a:t>ubules &amp; glomeruli)</a:t>
            </a:r>
            <a:endParaRPr lang="en-US" altLang="en-US" sz="1200" b="1" dirty="0"/>
          </a:p>
        </p:txBody>
      </p:sp>
      <p:sp>
        <p:nvSpPr>
          <p:cNvPr id="6172" name="Line 28"/>
          <p:cNvSpPr>
            <a:spLocks noChangeShapeType="1"/>
          </p:cNvSpPr>
          <p:nvPr/>
        </p:nvSpPr>
        <p:spPr bwMode="auto">
          <a:xfrm flipH="1">
            <a:off x="0" y="1238250"/>
            <a:ext cx="6216650" cy="1657350"/>
          </a:xfrm>
          <a:prstGeom prst="line">
            <a:avLst/>
          </a:prstGeom>
          <a:noFill/>
          <a:ln w="57150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74" name="Line 30"/>
          <p:cNvSpPr>
            <a:spLocks noChangeShapeType="1"/>
          </p:cNvSpPr>
          <p:nvPr/>
        </p:nvSpPr>
        <p:spPr bwMode="auto">
          <a:xfrm flipH="1">
            <a:off x="215900" y="1581150"/>
            <a:ext cx="8051800" cy="2540000"/>
          </a:xfrm>
          <a:prstGeom prst="line">
            <a:avLst/>
          </a:prstGeom>
          <a:noFill/>
          <a:ln w="57150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76" name="Text Box 32"/>
          <p:cNvSpPr txBox="1">
            <a:spLocks noChangeArrowheads="1"/>
          </p:cNvSpPr>
          <p:nvPr/>
        </p:nvSpPr>
        <p:spPr bwMode="auto">
          <a:xfrm>
            <a:off x="708025" y="1343062"/>
            <a:ext cx="177484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b="1" dirty="0"/>
              <a:t>Kidney Lobule</a:t>
            </a:r>
          </a:p>
        </p:txBody>
      </p:sp>
      <p:sp>
        <p:nvSpPr>
          <p:cNvPr id="6178" name="Line 34"/>
          <p:cNvSpPr>
            <a:spLocks noChangeShapeType="1"/>
          </p:cNvSpPr>
          <p:nvPr/>
        </p:nvSpPr>
        <p:spPr bwMode="auto">
          <a:xfrm>
            <a:off x="1485900" y="1704975"/>
            <a:ext cx="895350" cy="10572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79" name="Line 35"/>
          <p:cNvSpPr>
            <a:spLocks noChangeShapeType="1"/>
          </p:cNvSpPr>
          <p:nvPr/>
        </p:nvSpPr>
        <p:spPr bwMode="auto">
          <a:xfrm flipH="1" flipV="1">
            <a:off x="2286000" y="2305050"/>
            <a:ext cx="247650" cy="10287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6180" name="Line 36"/>
          <p:cNvSpPr>
            <a:spLocks noChangeShapeType="1"/>
          </p:cNvSpPr>
          <p:nvPr/>
        </p:nvSpPr>
        <p:spPr bwMode="auto">
          <a:xfrm>
            <a:off x="2451100" y="3016250"/>
            <a:ext cx="88900" cy="34925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36" name="Freeform 35"/>
          <p:cNvSpPr/>
          <p:nvPr/>
        </p:nvSpPr>
        <p:spPr>
          <a:xfrm>
            <a:off x="7004050" y="449263"/>
            <a:ext cx="1352550" cy="787400"/>
          </a:xfrm>
          <a:custGeom>
            <a:avLst/>
            <a:gdLst>
              <a:gd name="connsiteX0" fmla="*/ 1352550 w 1352550"/>
              <a:gd name="connsiteY0" fmla="*/ 8467 h 787400"/>
              <a:gd name="connsiteX1" fmla="*/ 946150 w 1352550"/>
              <a:gd name="connsiteY1" fmla="*/ 8467 h 787400"/>
              <a:gd name="connsiteX2" fmla="*/ 577850 w 1352550"/>
              <a:gd name="connsiteY2" fmla="*/ 59267 h 787400"/>
              <a:gd name="connsiteX3" fmla="*/ 336550 w 1352550"/>
              <a:gd name="connsiteY3" fmla="*/ 135467 h 787400"/>
              <a:gd name="connsiteX4" fmla="*/ 133350 w 1352550"/>
              <a:gd name="connsiteY4" fmla="*/ 262467 h 787400"/>
              <a:gd name="connsiteX5" fmla="*/ 44450 w 1352550"/>
              <a:gd name="connsiteY5" fmla="*/ 440267 h 787400"/>
              <a:gd name="connsiteX6" fmla="*/ 19050 w 1352550"/>
              <a:gd name="connsiteY6" fmla="*/ 579967 h 787400"/>
              <a:gd name="connsiteX7" fmla="*/ 158750 w 1352550"/>
              <a:gd name="connsiteY7" fmla="*/ 668867 h 787400"/>
              <a:gd name="connsiteX8" fmla="*/ 349250 w 1352550"/>
              <a:gd name="connsiteY8" fmla="*/ 783167 h 787400"/>
              <a:gd name="connsiteX9" fmla="*/ 793750 w 1352550"/>
              <a:gd name="connsiteY9" fmla="*/ 694267 h 787400"/>
              <a:gd name="connsiteX10" fmla="*/ 1047750 w 1352550"/>
              <a:gd name="connsiteY10" fmla="*/ 630767 h 787400"/>
              <a:gd name="connsiteX11" fmla="*/ 1187450 w 1352550"/>
              <a:gd name="connsiteY11" fmla="*/ 503767 h 787400"/>
              <a:gd name="connsiteX12" fmla="*/ 1212850 w 1352550"/>
              <a:gd name="connsiteY12" fmla="*/ 427567 h 787400"/>
              <a:gd name="connsiteX13" fmla="*/ 1212850 w 1352550"/>
              <a:gd name="connsiteY13" fmla="*/ 427567 h 78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52550" h="787400">
                <a:moveTo>
                  <a:pt x="1352550" y="8467"/>
                </a:moveTo>
                <a:cubicBezTo>
                  <a:pt x="1213908" y="4233"/>
                  <a:pt x="1075267" y="0"/>
                  <a:pt x="946150" y="8467"/>
                </a:cubicBezTo>
                <a:cubicBezTo>
                  <a:pt x="817033" y="16934"/>
                  <a:pt x="679450" y="38100"/>
                  <a:pt x="577850" y="59267"/>
                </a:cubicBezTo>
                <a:cubicBezTo>
                  <a:pt x="476250" y="80434"/>
                  <a:pt x="410633" y="101600"/>
                  <a:pt x="336550" y="135467"/>
                </a:cubicBezTo>
                <a:cubicBezTo>
                  <a:pt x="262467" y="169334"/>
                  <a:pt x="182033" y="211667"/>
                  <a:pt x="133350" y="262467"/>
                </a:cubicBezTo>
                <a:cubicBezTo>
                  <a:pt x="84667" y="313267"/>
                  <a:pt x="63500" y="387350"/>
                  <a:pt x="44450" y="440267"/>
                </a:cubicBezTo>
                <a:cubicBezTo>
                  <a:pt x="25400" y="493184"/>
                  <a:pt x="0" y="541867"/>
                  <a:pt x="19050" y="579967"/>
                </a:cubicBezTo>
                <a:cubicBezTo>
                  <a:pt x="38100" y="618067"/>
                  <a:pt x="103717" y="635000"/>
                  <a:pt x="158750" y="668867"/>
                </a:cubicBezTo>
                <a:cubicBezTo>
                  <a:pt x="213783" y="702734"/>
                  <a:pt x="243417" y="778934"/>
                  <a:pt x="349250" y="783167"/>
                </a:cubicBezTo>
                <a:cubicBezTo>
                  <a:pt x="455083" y="787400"/>
                  <a:pt x="677333" y="719667"/>
                  <a:pt x="793750" y="694267"/>
                </a:cubicBezTo>
                <a:cubicBezTo>
                  <a:pt x="910167" y="668867"/>
                  <a:pt x="982133" y="662517"/>
                  <a:pt x="1047750" y="630767"/>
                </a:cubicBezTo>
                <a:cubicBezTo>
                  <a:pt x="1113367" y="599017"/>
                  <a:pt x="1159933" y="537634"/>
                  <a:pt x="1187450" y="503767"/>
                </a:cubicBezTo>
                <a:cubicBezTo>
                  <a:pt x="1214967" y="469900"/>
                  <a:pt x="1212850" y="427567"/>
                  <a:pt x="1212850" y="427567"/>
                </a:cubicBezTo>
                <a:lnTo>
                  <a:pt x="1212850" y="427567"/>
                </a:lnTo>
              </a:path>
            </a:pathLst>
          </a:cu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7213600" y="660400"/>
            <a:ext cx="9012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600"/>
              <a:t>Medulla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7251700" y="152400"/>
            <a:ext cx="78899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600"/>
              <a:t>Cortex</a:t>
            </a:r>
          </a:p>
        </p:txBody>
      </p:sp>
      <p:sp>
        <p:nvSpPr>
          <p:cNvPr id="5158" name="TextBox 38"/>
          <p:cNvSpPr txBox="1">
            <a:spLocks noChangeArrowheads="1"/>
          </p:cNvSpPr>
          <p:nvPr/>
        </p:nvSpPr>
        <p:spPr bwMode="auto">
          <a:xfrm>
            <a:off x="6946900" y="6032500"/>
            <a:ext cx="16209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b="1" dirty="0"/>
              <a:t>Slide 210-</a:t>
            </a:r>
          </a:p>
        </p:txBody>
      </p:sp>
      <p:sp>
        <p:nvSpPr>
          <p:cNvPr id="5159" name="TextBox 39"/>
          <p:cNvSpPr txBox="1">
            <a:spLocks noChangeArrowheads="1"/>
          </p:cNvSpPr>
          <p:nvPr/>
        </p:nvSpPr>
        <p:spPr bwMode="auto">
          <a:xfrm>
            <a:off x="6500813" y="6334125"/>
            <a:ext cx="24416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b="1" dirty="0"/>
              <a:t>Monkey Kidney</a:t>
            </a:r>
          </a:p>
        </p:txBody>
      </p:sp>
      <p:sp>
        <p:nvSpPr>
          <p:cNvPr id="5160" name="TextBox 39"/>
          <p:cNvSpPr txBox="1">
            <a:spLocks noChangeArrowheads="1"/>
          </p:cNvSpPr>
          <p:nvPr/>
        </p:nvSpPr>
        <p:spPr bwMode="auto">
          <a:xfrm>
            <a:off x="619125" y="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7880111" y="1152525"/>
            <a:ext cx="11657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900" b="1"/>
              <a:t>Cortico-Medullary</a:t>
            </a:r>
          </a:p>
          <a:p>
            <a:pPr algn="ctr" eaLnBrk="1" hangingPunct="1"/>
            <a:r>
              <a:rPr lang="en-US" altLang="en-US" sz="900" b="1"/>
              <a:t>Junction</a:t>
            </a:r>
          </a:p>
        </p:txBody>
      </p:sp>
      <p:cxnSp>
        <p:nvCxnSpPr>
          <p:cNvPr id="43" name="Straight Arrow Connector 42"/>
          <p:cNvCxnSpPr/>
          <p:nvPr/>
        </p:nvCxnSpPr>
        <p:spPr>
          <a:xfrm rot="10800000">
            <a:off x="7629525" y="1209675"/>
            <a:ext cx="276225" cy="5715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748032" y="4270448"/>
            <a:ext cx="8963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glomeruli</a:t>
            </a:r>
            <a:endParaRPr lang="en-US" sz="1400" b="1" dirty="0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1981201" y="4516609"/>
            <a:ext cx="205302" cy="31173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2186503" y="4516609"/>
            <a:ext cx="185019" cy="2533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208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50" grpId="0" animBg="1"/>
      <p:bldP spid="6151" grpId="0" animBg="1"/>
      <p:bldP spid="6153" grpId="0" animBg="1"/>
      <p:bldP spid="6154" grpId="0"/>
      <p:bldP spid="6155" grpId="0"/>
      <p:bldP spid="6156" grpId="0" animBg="1"/>
      <p:bldP spid="6157" grpId="0" animBg="1"/>
      <p:bldP spid="6158" grpId="0" animBg="1"/>
      <p:bldP spid="6159" grpId="0" animBg="1"/>
      <p:bldP spid="6160" grpId="0" animBg="1"/>
      <p:bldP spid="6161" grpId="0" animBg="1"/>
      <p:bldP spid="6162" grpId="0" animBg="1"/>
      <p:bldP spid="6163" grpId="0" animBg="1"/>
      <p:bldP spid="6164" grpId="0"/>
      <p:bldP spid="6167" grpId="0"/>
      <p:bldP spid="6172" grpId="0" animBg="1"/>
      <p:bldP spid="6174" grpId="0" animBg="1"/>
      <p:bldP spid="6176" grpId="0"/>
      <p:bldP spid="6178" grpId="0" animBg="1"/>
      <p:bldP spid="6179" grpId="0" animBg="1"/>
      <p:bldP spid="6180" grpId="0" animBg="1"/>
      <p:bldP spid="37" grpId="0"/>
      <p:bldP spid="38" grpId="0"/>
      <p:bldP spid="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6641275" y="3867790"/>
            <a:ext cx="22194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u="sng" dirty="0" smtClean="0"/>
              <a:t>Bowman’s Capsule:</a:t>
            </a:r>
            <a:endParaRPr lang="en-US" altLang="en-US" u="sng" dirty="0"/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6699250" y="3429000"/>
            <a:ext cx="14398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dirty="0" smtClean="0"/>
              <a:t>glomerulus</a:t>
            </a:r>
            <a:endParaRPr lang="en-US" altLang="en-US" sz="2000" dirty="0"/>
          </a:p>
        </p:txBody>
      </p:sp>
      <p:sp>
        <p:nvSpPr>
          <p:cNvPr id="7180" name="Line 12"/>
          <p:cNvSpPr>
            <a:spLocks noChangeShapeType="1"/>
          </p:cNvSpPr>
          <p:nvPr/>
        </p:nvSpPr>
        <p:spPr bwMode="auto">
          <a:xfrm flipH="1" flipV="1">
            <a:off x="5327650" y="3011485"/>
            <a:ext cx="1313625" cy="598489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7181" name="Line 13"/>
          <p:cNvSpPr>
            <a:spLocks noChangeShapeType="1"/>
          </p:cNvSpPr>
          <p:nvPr/>
        </p:nvSpPr>
        <p:spPr bwMode="auto">
          <a:xfrm flipH="1" flipV="1">
            <a:off x="5905500" y="3609975"/>
            <a:ext cx="723900" cy="37147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7086600" y="4760912"/>
            <a:ext cx="158729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600" dirty="0"/>
              <a:t>(Parietal Layer)</a:t>
            </a:r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4351910" y="708709"/>
            <a:ext cx="7048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200" b="1" dirty="0" err="1" smtClean="0"/>
              <a:t>dct</a:t>
            </a:r>
            <a:endParaRPr lang="en-US" altLang="en-US" sz="1200" b="1" dirty="0"/>
          </a:p>
        </p:txBody>
      </p:sp>
      <p:pic>
        <p:nvPicPr>
          <p:cNvPr id="7190" name="Picture 22" descr="renal  corpusc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0725"/>
            <a:ext cx="1828800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2" name="Line 24"/>
          <p:cNvSpPr>
            <a:spLocks noChangeShapeType="1"/>
          </p:cNvSpPr>
          <p:nvPr/>
        </p:nvSpPr>
        <p:spPr bwMode="auto">
          <a:xfrm>
            <a:off x="0" y="4522788"/>
            <a:ext cx="18573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7193" name="Line 25"/>
          <p:cNvSpPr>
            <a:spLocks noChangeShapeType="1"/>
          </p:cNvSpPr>
          <p:nvPr/>
        </p:nvSpPr>
        <p:spPr bwMode="auto">
          <a:xfrm flipH="1">
            <a:off x="1809750" y="4514850"/>
            <a:ext cx="38100" cy="23431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7194" name="Text Box 26"/>
          <p:cNvSpPr txBox="1">
            <a:spLocks noChangeArrowheads="1"/>
          </p:cNvSpPr>
          <p:nvPr/>
        </p:nvSpPr>
        <p:spPr bwMode="auto">
          <a:xfrm>
            <a:off x="2209800" y="6461125"/>
            <a:ext cx="15910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/>
              <a:t>Vascular Pole</a:t>
            </a:r>
          </a:p>
        </p:txBody>
      </p:sp>
      <p:sp>
        <p:nvSpPr>
          <p:cNvPr id="7195" name="Line 27"/>
          <p:cNvSpPr>
            <a:spLocks noChangeShapeType="1"/>
          </p:cNvSpPr>
          <p:nvPr/>
        </p:nvSpPr>
        <p:spPr bwMode="auto">
          <a:xfrm flipH="1" flipV="1">
            <a:off x="1016000" y="6400800"/>
            <a:ext cx="1270000" cy="241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7196" name="Text Box 28"/>
          <p:cNvSpPr txBox="1">
            <a:spLocks noChangeArrowheads="1"/>
          </p:cNvSpPr>
          <p:nvPr/>
        </p:nvSpPr>
        <p:spPr bwMode="auto">
          <a:xfrm>
            <a:off x="0" y="3868738"/>
            <a:ext cx="14542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/>
              <a:t>Urinary Pole</a:t>
            </a:r>
          </a:p>
        </p:txBody>
      </p:sp>
      <p:sp>
        <p:nvSpPr>
          <p:cNvPr id="7197" name="Line 29"/>
          <p:cNvSpPr>
            <a:spLocks noChangeShapeType="1"/>
          </p:cNvSpPr>
          <p:nvPr/>
        </p:nvSpPr>
        <p:spPr bwMode="auto">
          <a:xfrm>
            <a:off x="333375" y="4179888"/>
            <a:ext cx="392113" cy="936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7202" name="Line 34"/>
          <p:cNvSpPr>
            <a:spLocks noChangeShapeType="1"/>
          </p:cNvSpPr>
          <p:nvPr/>
        </p:nvSpPr>
        <p:spPr bwMode="auto">
          <a:xfrm flipH="1" flipV="1">
            <a:off x="5327650" y="3981449"/>
            <a:ext cx="1771856" cy="962026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7203" name="Text Box 35"/>
          <p:cNvSpPr txBox="1">
            <a:spLocks noChangeArrowheads="1"/>
          </p:cNvSpPr>
          <p:nvPr/>
        </p:nvSpPr>
        <p:spPr bwMode="auto">
          <a:xfrm>
            <a:off x="6769100" y="5206425"/>
            <a:ext cx="19240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600" dirty="0"/>
              <a:t>(Visceral Layer =</a:t>
            </a:r>
          </a:p>
          <a:p>
            <a:pPr eaLnBrk="1" hangingPunct="1"/>
            <a:r>
              <a:rPr lang="en-US" altLang="en-US" sz="1600" dirty="0"/>
              <a:t>     </a:t>
            </a:r>
            <a:r>
              <a:rPr lang="en-US" altLang="en-US" sz="1600" dirty="0" err="1"/>
              <a:t>Podocytes</a:t>
            </a:r>
            <a:r>
              <a:rPr lang="en-US" altLang="en-US" sz="1600" dirty="0"/>
              <a:t>)</a:t>
            </a:r>
          </a:p>
        </p:txBody>
      </p:sp>
      <p:sp>
        <p:nvSpPr>
          <p:cNvPr id="7204" name="Line 36"/>
          <p:cNvSpPr>
            <a:spLocks noChangeShapeType="1"/>
          </p:cNvSpPr>
          <p:nvPr/>
        </p:nvSpPr>
        <p:spPr bwMode="auto">
          <a:xfrm flipH="1" flipV="1">
            <a:off x="5127625" y="3952874"/>
            <a:ext cx="1737016" cy="1374775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7212" name="Text Box 44"/>
          <p:cNvSpPr txBox="1">
            <a:spLocks noChangeArrowheads="1"/>
          </p:cNvSpPr>
          <p:nvPr/>
        </p:nvSpPr>
        <p:spPr bwMode="auto">
          <a:xfrm>
            <a:off x="6621182" y="2876490"/>
            <a:ext cx="22942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b="1" u="sng" dirty="0"/>
              <a:t>Renal Corpuscle: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6934200" y="4383177"/>
            <a:ext cx="162095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600" dirty="0"/>
              <a:t>(Urinary Space)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H="1" flipV="1">
            <a:off x="5572127" y="3695702"/>
            <a:ext cx="1387473" cy="774787"/>
          </a:xfrm>
          <a:prstGeom prst="straightConnector1">
            <a:avLst/>
          </a:prstGeom>
          <a:ln w="19050">
            <a:solidFill>
              <a:schemeClr val="accent5">
                <a:lumMod val="1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83" name="TextBox 38"/>
          <p:cNvSpPr txBox="1">
            <a:spLocks noChangeArrowheads="1"/>
          </p:cNvSpPr>
          <p:nvPr/>
        </p:nvSpPr>
        <p:spPr bwMode="auto">
          <a:xfrm>
            <a:off x="709897" y="-27920"/>
            <a:ext cx="486222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800" b="1" dirty="0"/>
              <a:t>Slide </a:t>
            </a:r>
            <a:r>
              <a:rPr lang="en-US" altLang="en-US" sz="2800" b="1" dirty="0" smtClean="0"/>
              <a:t>204 - </a:t>
            </a:r>
            <a:r>
              <a:rPr lang="en-US" altLang="en-US" sz="2800" dirty="0"/>
              <a:t>Cortical </a:t>
            </a:r>
            <a:r>
              <a:rPr lang="en-US" altLang="en-US" sz="2800" dirty="0" smtClean="0"/>
              <a:t>Labyrinth</a:t>
            </a:r>
            <a:endParaRPr lang="en-US" altLang="en-US" sz="2800" dirty="0"/>
          </a:p>
        </p:txBody>
      </p:sp>
      <p:sp>
        <p:nvSpPr>
          <p:cNvPr id="42" name="Line 12"/>
          <p:cNvSpPr>
            <a:spLocks noChangeShapeType="1"/>
          </p:cNvSpPr>
          <p:nvPr/>
        </p:nvSpPr>
        <p:spPr bwMode="auto">
          <a:xfrm flipH="1" flipV="1">
            <a:off x="4633910" y="2190750"/>
            <a:ext cx="1987271" cy="92389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43" name="Line 12"/>
          <p:cNvSpPr>
            <a:spLocks noChangeShapeType="1"/>
          </p:cNvSpPr>
          <p:nvPr/>
        </p:nvSpPr>
        <p:spPr bwMode="auto">
          <a:xfrm flipH="1">
            <a:off x="6267449" y="3114644"/>
            <a:ext cx="376185" cy="8575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auto">
          <a:xfrm>
            <a:off x="3819728" y="793013"/>
            <a:ext cx="7048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200" b="1" dirty="0" err="1" smtClean="0"/>
              <a:t>dct</a:t>
            </a:r>
            <a:endParaRPr lang="en-US" altLang="en-US" sz="1200" b="1" dirty="0"/>
          </a:p>
        </p:txBody>
      </p:sp>
      <p:sp>
        <p:nvSpPr>
          <p:cNvPr id="44" name="Text Box 18"/>
          <p:cNvSpPr txBox="1">
            <a:spLocks noChangeArrowheads="1"/>
          </p:cNvSpPr>
          <p:nvPr/>
        </p:nvSpPr>
        <p:spPr bwMode="auto">
          <a:xfrm>
            <a:off x="3505200" y="1475601"/>
            <a:ext cx="7048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200" b="1" dirty="0" err="1" smtClean="0"/>
              <a:t>dct</a:t>
            </a:r>
            <a:endParaRPr lang="en-US" altLang="en-US" sz="1200" b="1" dirty="0"/>
          </a:p>
        </p:txBody>
      </p:sp>
      <p:sp>
        <p:nvSpPr>
          <p:cNvPr id="45" name="Text Box 18"/>
          <p:cNvSpPr txBox="1">
            <a:spLocks noChangeArrowheads="1"/>
          </p:cNvSpPr>
          <p:nvPr/>
        </p:nvSpPr>
        <p:spPr bwMode="auto">
          <a:xfrm>
            <a:off x="2590800" y="1504785"/>
            <a:ext cx="7048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200" b="1" dirty="0" err="1"/>
              <a:t>p</a:t>
            </a:r>
            <a:r>
              <a:rPr lang="en-US" altLang="en-US" sz="1200" b="1" dirty="0" err="1" smtClean="0"/>
              <a:t>ct</a:t>
            </a:r>
            <a:endParaRPr lang="en-US" altLang="en-US" sz="1200" b="1" dirty="0"/>
          </a:p>
        </p:txBody>
      </p:sp>
      <p:sp>
        <p:nvSpPr>
          <p:cNvPr id="46" name="Text Box 18"/>
          <p:cNvSpPr txBox="1">
            <a:spLocks noChangeArrowheads="1"/>
          </p:cNvSpPr>
          <p:nvPr/>
        </p:nvSpPr>
        <p:spPr bwMode="auto">
          <a:xfrm>
            <a:off x="2724150" y="637401"/>
            <a:ext cx="7048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200" b="1" dirty="0" err="1"/>
              <a:t>p</a:t>
            </a:r>
            <a:r>
              <a:rPr lang="en-US" altLang="en-US" sz="1200" b="1" dirty="0" err="1" smtClean="0"/>
              <a:t>ct</a:t>
            </a:r>
            <a:endParaRPr lang="en-US" altLang="en-US" sz="1200" b="1" dirty="0"/>
          </a:p>
        </p:txBody>
      </p:sp>
      <p:sp>
        <p:nvSpPr>
          <p:cNvPr id="47" name="Text Box 18"/>
          <p:cNvSpPr txBox="1">
            <a:spLocks noChangeArrowheads="1"/>
          </p:cNvSpPr>
          <p:nvPr/>
        </p:nvSpPr>
        <p:spPr bwMode="auto">
          <a:xfrm>
            <a:off x="2438400" y="2323288"/>
            <a:ext cx="7048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200" b="1" dirty="0" err="1"/>
              <a:t>p</a:t>
            </a:r>
            <a:r>
              <a:rPr lang="en-US" altLang="en-US" sz="1200" b="1" dirty="0" err="1" smtClean="0"/>
              <a:t>ct</a:t>
            </a:r>
            <a:endParaRPr lang="en-US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581014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" grpId="0"/>
      <p:bldP spid="7179" grpId="0"/>
      <p:bldP spid="7180" grpId="0" animBg="1"/>
      <p:bldP spid="7181" grpId="0" animBg="1"/>
      <p:bldP spid="7182" grpId="0"/>
      <p:bldP spid="7186" grpId="0"/>
      <p:bldP spid="7192" grpId="0" animBg="1"/>
      <p:bldP spid="7193" grpId="0" animBg="1"/>
      <p:bldP spid="7194" grpId="0"/>
      <p:bldP spid="7195" grpId="0" animBg="1"/>
      <p:bldP spid="7196" grpId="0"/>
      <p:bldP spid="7197" grpId="0" animBg="1"/>
      <p:bldP spid="7202" grpId="0" animBg="1"/>
      <p:bldP spid="7203" grpId="0"/>
      <p:bldP spid="7204" grpId="0" animBg="1"/>
      <p:bldP spid="7212" grpId="0"/>
      <p:bldP spid="37" grpId="0"/>
      <p:bldP spid="42" grpId="0" animBg="1"/>
      <p:bldP spid="43" grpId="0" animBg="1"/>
      <p:bldP spid="40" grpId="0"/>
      <p:bldP spid="44" grpId="0"/>
      <p:bldP spid="45" grpId="0"/>
      <p:bldP spid="46" grpId="0"/>
      <p:bldP spid="4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6226725" y="378023"/>
            <a:ext cx="402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b="1" dirty="0" smtClean="0"/>
              <a:t>bb</a:t>
            </a:r>
            <a:endParaRPr lang="en-US" altLang="en-US" sz="1400" b="1" dirty="0"/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 flipH="1">
            <a:off x="5921374" y="646332"/>
            <a:ext cx="403225" cy="45698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6580760" y="979519"/>
            <a:ext cx="45397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dirty="0" err="1" smtClean="0"/>
              <a:t>bm</a:t>
            </a:r>
            <a:endParaRPr lang="en-US" altLang="en-US" sz="1400" b="1" dirty="0"/>
          </a:p>
        </p:txBody>
      </p:sp>
      <p:sp>
        <p:nvSpPr>
          <p:cNvPr id="9228" name="Line 12"/>
          <p:cNvSpPr>
            <a:spLocks noChangeShapeType="1"/>
          </p:cNvSpPr>
          <p:nvPr/>
        </p:nvSpPr>
        <p:spPr bwMode="auto">
          <a:xfrm flipH="1">
            <a:off x="6224588" y="1183481"/>
            <a:ext cx="404812" cy="8016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/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2743200" y="2676598"/>
            <a:ext cx="45397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dirty="0" smtClean="0"/>
              <a:t>md</a:t>
            </a:r>
            <a:endParaRPr lang="en-US" altLang="en-US" sz="1400" b="1" dirty="0"/>
          </a:p>
        </p:txBody>
      </p:sp>
      <p:sp>
        <p:nvSpPr>
          <p:cNvPr id="9238" name="Text Box 22"/>
          <p:cNvSpPr txBox="1">
            <a:spLocks noChangeArrowheads="1"/>
          </p:cNvSpPr>
          <p:nvPr/>
        </p:nvSpPr>
        <p:spPr bwMode="auto">
          <a:xfrm>
            <a:off x="6629400" y="3426023"/>
            <a:ext cx="10556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 b="1" dirty="0"/>
              <a:t>DCT</a:t>
            </a:r>
          </a:p>
        </p:txBody>
      </p:sp>
      <p:sp>
        <p:nvSpPr>
          <p:cNvPr id="7185" name="TextBox 16"/>
          <p:cNvSpPr txBox="1">
            <a:spLocks noChangeArrowheads="1"/>
          </p:cNvSpPr>
          <p:nvPr/>
        </p:nvSpPr>
        <p:spPr bwMode="auto">
          <a:xfrm>
            <a:off x="180975" y="0"/>
            <a:ext cx="1847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600"/>
          </a:p>
        </p:txBody>
      </p:sp>
      <p:sp>
        <p:nvSpPr>
          <p:cNvPr id="7186" name="TextBox 17"/>
          <p:cNvSpPr txBox="1">
            <a:spLocks noChangeArrowheads="1"/>
          </p:cNvSpPr>
          <p:nvPr/>
        </p:nvSpPr>
        <p:spPr bwMode="auto">
          <a:xfrm>
            <a:off x="0" y="0"/>
            <a:ext cx="37503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800" b="1" dirty="0"/>
              <a:t>Slide 210 - PAS </a:t>
            </a:r>
            <a:r>
              <a:rPr lang="en-US" altLang="en-US" sz="2800" b="1" dirty="0" smtClean="0"/>
              <a:t>Stain</a:t>
            </a:r>
            <a:endParaRPr lang="en-US" altLang="en-US" sz="2800" b="1" dirty="0"/>
          </a:p>
        </p:txBody>
      </p:sp>
      <p:sp>
        <p:nvSpPr>
          <p:cNvPr id="14" name="Text Box 22"/>
          <p:cNvSpPr txBox="1">
            <a:spLocks noChangeArrowheads="1"/>
          </p:cNvSpPr>
          <p:nvPr/>
        </p:nvSpPr>
        <p:spPr bwMode="auto">
          <a:xfrm>
            <a:off x="2447150" y="2286000"/>
            <a:ext cx="10556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 b="1" dirty="0"/>
              <a:t>DCT</a:t>
            </a:r>
          </a:p>
        </p:txBody>
      </p:sp>
      <p:sp>
        <p:nvSpPr>
          <p:cNvPr id="15" name="Text Box 22"/>
          <p:cNvSpPr txBox="1">
            <a:spLocks noChangeArrowheads="1"/>
          </p:cNvSpPr>
          <p:nvPr/>
        </p:nvSpPr>
        <p:spPr bwMode="auto">
          <a:xfrm>
            <a:off x="5423979" y="1069676"/>
            <a:ext cx="5666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 b="1" dirty="0"/>
              <a:t>P</a:t>
            </a:r>
            <a:r>
              <a:rPr lang="en-US" altLang="en-US" sz="1400" b="1" dirty="0" smtClean="0"/>
              <a:t>CT</a:t>
            </a:r>
            <a:endParaRPr lang="en-US" altLang="en-US" sz="1400" b="1" dirty="0"/>
          </a:p>
        </p:txBody>
      </p:sp>
      <p:sp>
        <p:nvSpPr>
          <p:cNvPr id="16" name="Text Box 22"/>
          <p:cNvSpPr txBox="1">
            <a:spLocks noChangeArrowheads="1"/>
          </p:cNvSpPr>
          <p:nvPr/>
        </p:nvSpPr>
        <p:spPr bwMode="auto">
          <a:xfrm>
            <a:off x="5867400" y="4569023"/>
            <a:ext cx="5666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 b="1" dirty="0"/>
              <a:t>P</a:t>
            </a:r>
            <a:r>
              <a:rPr lang="en-US" altLang="en-US" sz="1400" b="1" dirty="0" smtClean="0"/>
              <a:t>CT</a:t>
            </a:r>
            <a:endParaRPr lang="en-US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87148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/>
      <p:bldP spid="9225" grpId="0" animBg="1"/>
      <p:bldP spid="9227" grpId="0"/>
      <p:bldP spid="9228" grpId="0" animBg="1"/>
      <p:bldP spid="9237" grpId="0"/>
      <p:bldP spid="9238" grpId="0"/>
      <p:bldP spid="14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" t="881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796925" y="-114300"/>
            <a:ext cx="14398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/>
              <a:t>Cortical</a:t>
            </a:r>
          </a:p>
          <a:p>
            <a:pPr algn="ctr" eaLnBrk="1" hangingPunct="1"/>
            <a:r>
              <a:rPr lang="en-US" altLang="en-US" sz="2400"/>
              <a:t>Labyrinth</a:t>
            </a:r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 flipH="1">
            <a:off x="2505075" y="0"/>
            <a:ext cx="247650" cy="2390775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813175" y="0"/>
            <a:ext cx="2132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/>
              <a:t>Medullary Ray</a:t>
            </a:r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 flipH="1" flipV="1">
            <a:off x="2809875" y="180975"/>
            <a:ext cx="1038225" cy="47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 flipV="1">
            <a:off x="5943600" y="200025"/>
            <a:ext cx="2914650" cy="47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708296" y="3021013"/>
            <a:ext cx="10599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b="1" dirty="0"/>
              <a:t>Renal</a:t>
            </a:r>
          </a:p>
          <a:p>
            <a:pPr algn="ctr" eaLnBrk="1" hangingPunct="1"/>
            <a:r>
              <a:rPr lang="en-US" altLang="en-US" sz="1400" b="1" dirty="0"/>
              <a:t>Corpuscle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1437461" y="1444823"/>
            <a:ext cx="54373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dirty="0"/>
              <a:t>PCT</a:t>
            </a:r>
          </a:p>
        </p:txBody>
      </p:sp>
      <p:sp>
        <p:nvSpPr>
          <p:cNvPr id="8204" name="Line 12"/>
          <p:cNvSpPr>
            <a:spLocks noChangeShapeType="1"/>
          </p:cNvSpPr>
          <p:nvPr/>
        </p:nvSpPr>
        <p:spPr bwMode="auto">
          <a:xfrm flipV="1">
            <a:off x="2133600" y="247650"/>
            <a:ext cx="523875" cy="285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5" name="Line 13"/>
          <p:cNvSpPr>
            <a:spLocks noChangeShapeType="1"/>
          </p:cNvSpPr>
          <p:nvPr/>
        </p:nvSpPr>
        <p:spPr bwMode="auto">
          <a:xfrm flipH="1" flipV="1">
            <a:off x="628650" y="266700"/>
            <a:ext cx="333375" cy="190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 rot="17016043">
            <a:off x="3386571" y="2751659"/>
            <a:ext cx="130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 b="1" dirty="0" smtClean="0"/>
              <a:t>PST (</a:t>
            </a:r>
            <a:r>
              <a:rPr lang="en-US" altLang="en-US" sz="1400" b="1" dirty="0" err="1" smtClean="0"/>
              <a:t>dtl</a:t>
            </a:r>
            <a:r>
              <a:rPr lang="en-US" altLang="en-US" sz="1400" b="1" dirty="0" smtClean="0"/>
              <a:t>)</a:t>
            </a:r>
            <a:endParaRPr lang="en-US" altLang="en-US" sz="1400" b="1" dirty="0"/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4667423" y="2657725"/>
            <a:ext cx="4235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b="1" dirty="0"/>
              <a:t>C</a:t>
            </a:r>
            <a:r>
              <a:rPr lang="en-US" altLang="en-US" sz="1400" b="1" dirty="0" smtClean="0"/>
              <a:t>T</a:t>
            </a:r>
            <a:endParaRPr lang="en-US" altLang="en-US" sz="1400" b="1" dirty="0"/>
          </a:p>
        </p:txBody>
      </p:sp>
      <p:sp>
        <p:nvSpPr>
          <p:cNvPr id="8222" name="Text Box 30"/>
          <p:cNvSpPr txBox="1">
            <a:spLocks noChangeArrowheads="1"/>
          </p:cNvSpPr>
          <p:nvPr/>
        </p:nvSpPr>
        <p:spPr bwMode="auto">
          <a:xfrm rot="17220755">
            <a:off x="2526433" y="2427454"/>
            <a:ext cx="9204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b="1" dirty="0" smtClean="0"/>
              <a:t>DST (</a:t>
            </a:r>
            <a:r>
              <a:rPr lang="en-US" altLang="en-US" sz="1400" b="1" dirty="0" err="1" smtClean="0"/>
              <a:t>atl</a:t>
            </a:r>
            <a:r>
              <a:rPr lang="en-US" altLang="en-US" sz="1400" b="1" dirty="0" smtClean="0"/>
              <a:t>)</a:t>
            </a:r>
            <a:endParaRPr lang="en-US" altLang="en-US" sz="1400" b="1" dirty="0"/>
          </a:p>
        </p:txBody>
      </p:sp>
      <p:sp>
        <p:nvSpPr>
          <p:cNvPr id="8226" name="Line 34"/>
          <p:cNvSpPr>
            <a:spLocks noChangeShapeType="1"/>
          </p:cNvSpPr>
          <p:nvPr/>
        </p:nvSpPr>
        <p:spPr bwMode="auto">
          <a:xfrm flipH="1">
            <a:off x="2305050" y="2419350"/>
            <a:ext cx="200025" cy="4314825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TextBox 27"/>
          <p:cNvSpPr txBox="1">
            <a:spLocks noChangeArrowheads="1"/>
          </p:cNvSpPr>
          <p:nvPr/>
        </p:nvSpPr>
        <p:spPr bwMode="auto">
          <a:xfrm>
            <a:off x="7170738" y="6313488"/>
            <a:ext cx="19462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3200" b="1"/>
              <a:t>Slide 204</a:t>
            </a:r>
          </a:p>
        </p:txBody>
      </p:sp>
      <p:sp>
        <p:nvSpPr>
          <p:cNvPr id="29" name="Text Box 14"/>
          <p:cNvSpPr txBox="1">
            <a:spLocks noChangeArrowheads="1"/>
          </p:cNvSpPr>
          <p:nvPr/>
        </p:nvSpPr>
        <p:spPr bwMode="auto">
          <a:xfrm rot="17016043">
            <a:off x="6583260" y="4821014"/>
            <a:ext cx="130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 b="1" dirty="0" smtClean="0"/>
              <a:t>PST (</a:t>
            </a:r>
            <a:r>
              <a:rPr lang="en-US" altLang="en-US" sz="1400" b="1" dirty="0" err="1" smtClean="0"/>
              <a:t>dtl</a:t>
            </a:r>
            <a:r>
              <a:rPr lang="en-US" altLang="en-US" sz="1400" b="1" dirty="0" smtClean="0"/>
              <a:t>)</a:t>
            </a:r>
            <a:endParaRPr lang="en-US" altLang="en-US" sz="1400" b="1" dirty="0"/>
          </a:p>
        </p:txBody>
      </p:sp>
      <p:sp>
        <p:nvSpPr>
          <p:cNvPr id="30" name="Text Box 30"/>
          <p:cNvSpPr txBox="1">
            <a:spLocks noChangeArrowheads="1"/>
          </p:cNvSpPr>
          <p:nvPr/>
        </p:nvSpPr>
        <p:spPr bwMode="auto">
          <a:xfrm rot="16766035">
            <a:off x="7694535" y="3683129"/>
            <a:ext cx="9204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b="1" dirty="0" smtClean="0"/>
              <a:t>DST (</a:t>
            </a:r>
            <a:r>
              <a:rPr lang="en-US" altLang="en-US" sz="1400" b="1" dirty="0" err="1" smtClean="0"/>
              <a:t>atl</a:t>
            </a:r>
            <a:r>
              <a:rPr lang="en-US" altLang="en-US" sz="1400" b="1" dirty="0" smtClean="0"/>
              <a:t>)</a:t>
            </a:r>
            <a:endParaRPr lang="en-US" altLang="en-US" sz="1400" b="1" dirty="0"/>
          </a:p>
        </p:txBody>
      </p:sp>
      <p:sp>
        <p:nvSpPr>
          <p:cNvPr id="31" name="Text Box 14"/>
          <p:cNvSpPr txBox="1">
            <a:spLocks noChangeArrowheads="1"/>
          </p:cNvSpPr>
          <p:nvPr/>
        </p:nvSpPr>
        <p:spPr bwMode="auto">
          <a:xfrm rot="17016043">
            <a:off x="5976346" y="4023545"/>
            <a:ext cx="130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 b="1" dirty="0" smtClean="0"/>
              <a:t>PST (</a:t>
            </a:r>
            <a:r>
              <a:rPr lang="en-US" altLang="en-US" sz="1400" b="1" dirty="0" err="1" smtClean="0"/>
              <a:t>dtl</a:t>
            </a:r>
            <a:r>
              <a:rPr lang="en-US" altLang="en-US" sz="1400" b="1" dirty="0" smtClean="0"/>
              <a:t>)</a:t>
            </a:r>
            <a:endParaRPr lang="en-US" altLang="en-US" sz="1400" b="1" dirty="0"/>
          </a:p>
        </p:txBody>
      </p:sp>
      <p:sp>
        <p:nvSpPr>
          <p:cNvPr id="32" name="Text Box 14"/>
          <p:cNvSpPr txBox="1">
            <a:spLocks noChangeArrowheads="1"/>
          </p:cNvSpPr>
          <p:nvPr/>
        </p:nvSpPr>
        <p:spPr bwMode="auto">
          <a:xfrm rot="17016043">
            <a:off x="4757146" y="4175945"/>
            <a:ext cx="130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 b="1" dirty="0" smtClean="0"/>
              <a:t>PST (</a:t>
            </a:r>
            <a:r>
              <a:rPr lang="en-US" altLang="en-US" sz="1400" b="1" dirty="0" err="1" smtClean="0"/>
              <a:t>dtl</a:t>
            </a:r>
            <a:r>
              <a:rPr lang="en-US" altLang="en-US" sz="1400" b="1" dirty="0" smtClean="0"/>
              <a:t>)</a:t>
            </a:r>
            <a:endParaRPr lang="en-US" altLang="en-US" sz="1400" b="1" dirty="0"/>
          </a:p>
        </p:txBody>
      </p:sp>
      <p:sp>
        <p:nvSpPr>
          <p:cNvPr id="33" name="Text Box 30"/>
          <p:cNvSpPr txBox="1">
            <a:spLocks noChangeArrowheads="1"/>
          </p:cNvSpPr>
          <p:nvPr/>
        </p:nvSpPr>
        <p:spPr bwMode="auto">
          <a:xfrm rot="17195193">
            <a:off x="6015421" y="1348090"/>
            <a:ext cx="9204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b="1" dirty="0" smtClean="0"/>
              <a:t>DST (</a:t>
            </a:r>
            <a:r>
              <a:rPr lang="en-US" altLang="en-US" sz="1400" b="1" dirty="0" err="1" smtClean="0"/>
              <a:t>atl</a:t>
            </a:r>
            <a:r>
              <a:rPr lang="en-US" altLang="en-US" sz="1400" b="1" dirty="0" smtClean="0"/>
              <a:t>)</a:t>
            </a:r>
            <a:endParaRPr lang="en-US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75150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 animBg="1"/>
      <p:bldP spid="8199" grpId="0"/>
      <p:bldP spid="8200" grpId="0" animBg="1"/>
      <p:bldP spid="8201" grpId="0" animBg="1"/>
      <p:bldP spid="8202" grpId="0"/>
      <p:bldP spid="8203" grpId="0"/>
      <p:bldP spid="8204" grpId="0" animBg="1"/>
      <p:bldP spid="8205" grpId="0" animBg="1"/>
      <p:bldP spid="8206" grpId="0"/>
      <p:bldP spid="8214" grpId="0"/>
      <p:bldP spid="8222" grpId="0"/>
      <p:bldP spid="8226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Line 6"/>
          <p:cNvSpPr>
            <a:spLocks noChangeShapeType="1"/>
          </p:cNvSpPr>
          <p:nvPr/>
        </p:nvSpPr>
        <p:spPr bwMode="auto">
          <a:xfrm flipV="1">
            <a:off x="0" y="1270000"/>
            <a:ext cx="9144000" cy="44704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1600200" y="5029200"/>
            <a:ext cx="997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b="1" dirty="0"/>
              <a:t>Cortex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488254" y="3647182"/>
            <a:ext cx="12570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000" b="1" dirty="0"/>
              <a:t>Outer</a:t>
            </a:r>
          </a:p>
          <a:p>
            <a:pPr algn="ctr" eaLnBrk="1" hangingPunct="1"/>
            <a:r>
              <a:rPr lang="en-US" altLang="en-US" sz="2000" b="1" dirty="0"/>
              <a:t>Medulla</a:t>
            </a:r>
          </a:p>
          <a:p>
            <a:pPr algn="ctr" eaLnBrk="1" hangingPunct="1"/>
            <a:r>
              <a:rPr lang="en-US" altLang="en-US" sz="1600" b="1" dirty="0"/>
              <a:t>(outermost</a:t>
            </a:r>
          </a:p>
          <a:p>
            <a:pPr algn="ctr" eaLnBrk="1" hangingPunct="1"/>
            <a:r>
              <a:rPr lang="en-US" altLang="en-US" sz="1600" b="1" dirty="0"/>
              <a:t>part)</a:t>
            </a: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1282576" y="392773"/>
            <a:ext cx="114165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b="1" dirty="0"/>
              <a:t>Prox. St</a:t>
            </a:r>
            <a:r>
              <a:rPr lang="en-US" altLang="en-US" sz="1050" b="1" dirty="0"/>
              <a:t>.</a:t>
            </a:r>
            <a:endParaRPr lang="en-US" altLang="en-US" sz="1400" b="1" dirty="0"/>
          </a:p>
          <a:p>
            <a:pPr algn="ctr" eaLnBrk="1" hangingPunct="1"/>
            <a:r>
              <a:rPr lang="en-US" altLang="en-US" sz="1200" b="1" dirty="0"/>
              <a:t>(</a:t>
            </a:r>
            <a:r>
              <a:rPr lang="en-US" altLang="en-US" sz="1200" b="1" dirty="0" err="1"/>
              <a:t>Desc</a:t>
            </a:r>
            <a:r>
              <a:rPr lang="en-US" altLang="en-US" sz="1200" b="1" dirty="0"/>
              <a:t>. Thick)</a:t>
            </a:r>
          </a:p>
        </p:txBody>
      </p:sp>
      <p:sp>
        <p:nvSpPr>
          <p:cNvPr id="10256" name="Line 16"/>
          <p:cNvSpPr>
            <a:spLocks noChangeShapeType="1"/>
          </p:cNvSpPr>
          <p:nvPr/>
        </p:nvSpPr>
        <p:spPr bwMode="auto">
          <a:xfrm>
            <a:off x="2066925" y="838200"/>
            <a:ext cx="228600" cy="447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57" name="Line 17"/>
          <p:cNvSpPr>
            <a:spLocks noChangeShapeType="1"/>
          </p:cNvSpPr>
          <p:nvPr/>
        </p:nvSpPr>
        <p:spPr bwMode="auto">
          <a:xfrm>
            <a:off x="2057400" y="847725"/>
            <a:ext cx="123825" cy="962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58" name="Line 18"/>
          <p:cNvSpPr>
            <a:spLocks noChangeShapeType="1"/>
          </p:cNvSpPr>
          <p:nvPr/>
        </p:nvSpPr>
        <p:spPr bwMode="auto">
          <a:xfrm flipH="1">
            <a:off x="1895475" y="847725"/>
            <a:ext cx="161925" cy="15430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2959767" y="3381984"/>
            <a:ext cx="106952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b="1" dirty="0"/>
              <a:t>(Distal St.)</a:t>
            </a:r>
          </a:p>
          <a:p>
            <a:pPr algn="ctr" eaLnBrk="1" hangingPunct="1"/>
            <a:r>
              <a:rPr lang="en-US" altLang="en-US" sz="1200" b="1" dirty="0"/>
              <a:t>(</a:t>
            </a:r>
            <a:r>
              <a:rPr lang="en-US" altLang="en-US" sz="1200" b="1" dirty="0" err="1"/>
              <a:t>Asc</a:t>
            </a:r>
            <a:r>
              <a:rPr lang="en-US" altLang="en-US" sz="1200" b="1" dirty="0"/>
              <a:t> Thick)</a:t>
            </a:r>
          </a:p>
        </p:txBody>
      </p:sp>
      <p:sp>
        <p:nvSpPr>
          <p:cNvPr id="10260" name="Line 20"/>
          <p:cNvSpPr>
            <a:spLocks noChangeShapeType="1"/>
          </p:cNvSpPr>
          <p:nvPr/>
        </p:nvSpPr>
        <p:spPr bwMode="auto">
          <a:xfrm flipH="1">
            <a:off x="2324100" y="3609975"/>
            <a:ext cx="695325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61" name="Line 21"/>
          <p:cNvSpPr>
            <a:spLocks noChangeShapeType="1"/>
          </p:cNvSpPr>
          <p:nvPr/>
        </p:nvSpPr>
        <p:spPr bwMode="auto">
          <a:xfrm flipH="1" flipV="1">
            <a:off x="2124075" y="2581275"/>
            <a:ext cx="895350" cy="10191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62" name="Line 22"/>
          <p:cNvSpPr>
            <a:spLocks noChangeShapeType="1"/>
          </p:cNvSpPr>
          <p:nvPr/>
        </p:nvSpPr>
        <p:spPr bwMode="auto">
          <a:xfrm flipV="1">
            <a:off x="3368488" y="2847975"/>
            <a:ext cx="1479737" cy="577066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63" name="Line 23"/>
          <p:cNvSpPr>
            <a:spLocks noChangeShapeType="1"/>
          </p:cNvSpPr>
          <p:nvPr/>
        </p:nvSpPr>
        <p:spPr bwMode="auto">
          <a:xfrm flipH="1" flipV="1">
            <a:off x="3105150" y="3238500"/>
            <a:ext cx="257175" cy="200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65" name="Text Box 25"/>
          <p:cNvSpPr txBox="1">
            <a:spLocks noChangeArrowheads="1"/>
          </p:cNvSpPr>
          <p:nvPr/>
        </p:nvSpPr>
        <p:spPr bwMode="auto">
          <a:xfrm>
            <a:off x="4657928" y="1410512"/>
            <a:ext cx="10486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b="1" dirty="0"/>
              <a:t>Collecting</a:t>
            </a:r>
          </a:p>
          <a:p>
            <a:pPr algn="ctr" eaLnBrk="1" hangingPunct="1"/>
            <a:r>
              <a:rPr lang="en-US" altLang="en-US" sz="1400" b="1" dirty="0"/>
              <a:t>Tubule</a:t>
            </a:r>
          </a:p>
        </p:txBody>
      </p:sp>
      <p:sp>
        <p:nvSpPr>
          <p:cNvPr id="10266" name="Line 26"/>
          <p:cNvSpPr>
            <a:spLocks noChangeShapeType="1"/>
          </p:cNvSpPr>
          <p:nvPr/>
        </p:nvSpPr>
        <p:spPr bwMode="auto">
          <a:xfrm flipH="1">
            <a:off x="3494527" y="1704975"/>
            <a:ext cx="1353698" cy="36174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68" name="Line 28"/>
          <p:cNvSpPr>
            <a:spLocks noChangeShapeType="1"/>
          </p:cNvSpPr>
          <p:nvPr/>
        </p:nvSpPr>
        <p:spPr bwMode="auto">
          <a:xfrm flipH="1">
            <a:off x="3838575" y="1689100"/>
            <a:ext cx="1027112" cy="158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76" name="Text Box 36"/>
          <p:cNvSpPr txBox="1">
            <a:spLocks noChangeArrowheads="1"/>
          </p:cNvSpPr>
          <p:nvPr/>
        </p:nvSpPr>
        <p:spPr bwMode="auto">
          <a:xfrm>
            <a:off x="5632653" y="3746001"/>
            <a:ext cx="105670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dirty="0"/>
              <a:t>Distal St.</a:t>
            </a:r>
          </a:p>
          <a:p>
            <a:pPr eaLnBrk="1" hangingPunct="1"/>
            <a:r>
              <a:rPr lang="en-US" altLang="en-US" sz="1200" b="1" dirty="0"/>
              <a:t>(</a:t>
            </a:r>
            <a:r>
              <a:rPr lang="en-US" altLang="en-US" sz="1200" b="1" dirty="0" err="1"/>
              <a:t>Asc</a:t>
            </a:r>
            <a:r>
              <a:rPr lang="en-US" altLang="en-US" sz="1200" b="1" dirty="0"/>
              <a:t>. Thick)</a:t>
            </a:r>
          </a:p>
        </p:txBody>
      </p:sp>
      <p:sp>
        <p:nvSpPr>
          <p:cNvPr id="10277" name="Line 37"/>
          <p:cNvSpPr>
            <a:spLocks noChangeShapeType="1"/>
          </p:cNvSpPr>
          <p:nvPr/>
        </p:nvSpPr>
        <p:spPr bwMode="auto">
          <a:xfrm flipH="1" flipV="1">
            <a:off x="4800600" y="3552825"/>
            <a:ext cx="895350" cy="4889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78" name="Text Box 38"/>
          <p:cNvSpPr txBox="1">
            <a:spLocks noChangeArrowheads="1"/>
          </p:cNvSpPr>
          <p:nvPr/>
        </p:nvSpPr>
        <p:spPr bwMode="auto">
          <a:xfrm>
            <a:off x="6111875" y="4473409"/>
            <a:ext cx="122180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dirty="0"/>
              <a:t>Proximal St.</a:t>
            </a:r>
          </a:p>
          <a:p>
            <a:pPr eaLnBrk="1" hangingPunct="1"/>
            <a:r>
              <a:rPr lang="en-US" altLang="en-US" sz="1200" b="1" dirty="0"/>
              <a:t>(</a:t>
            </a:r>
            <a:r>
              <a:rPr lang="en-US" altLang="en-US" sz="1200" b="1" dirty="0" err="1"/>
              <a:t>Desc</a:t>
            </a:r>
            <a:r>
              <a:rPr lang="en-US" altLang="en-US" sz="1200" b="1" dirty="0"/>
              <a:t>. Thick)</a:t>
            </a:r>
          </a:p>
        </p:txBody>
      </p:sp>
      <p:sp>
        <p:nvSpPr>
          <p:cNvPr id="10279" name="Line 39"/>
          <p:cNvSpPr>
            <a:spLocks noChangeShapeType="1"/>
          </p:cNvSpPr>
          <p:nvPr/>
        </p:nvSpPr>
        <p:spPr bwMode="auto">
          <a:xfrm flipH="1">
            <a:off x="4965700" y="4791075"/>
            <a:ext cx="1219200" cy="1397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80" name="Text Box 40"/>
          <p:cNvSpPr txBox="1">
            <a:spLocks noChangeArrowheads="1"/>
          </p:cNvSpPr>
          <p:nvPr/>
        </p:nvSpPr>
        <p:spPr bwMode="auto">
          <a:xfrm>
            <a:off x="5248275" y="5767174"/>
            <a:ext cx="29511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dirty="0"/>
              <a:t>Collecting Tubule</a:t>
            </a:r>
          </a:p>
        </p:txBody>
      </p:sp>
      <p:sp>
        <p:nvSpPr>
          <p:cNvPr id="10281" name="Line 41"/>
          <p:cNvSpPr>
            <a:spLocks noChangeShapeType="1"/>
          </p:cNvSpPr>
          <p:nvPr/>
        </p:nvSpPr>
        <p:spPr bwMode="auto">
          <a:xfrm flipH="1">
            <a:off x="4571999" y="5975350"/>
            <a:ext cx="720725" cy="4921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82" name="Text Box 42"/>
          <p:cNvSpPr txBox="1">
            <a:spLocks noChangeArrowheads="1"/>
          </p:cNvSpPr>
          <p:nvPr/>
        </p:nvSpPr>
        <p:spPr bwMode="auto">
          <a:xfrm>
            <a:off x="1357504" y="6163846"/>
            <a:ext cx="17155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dirty="0" smtClean="0"/>
              <a:t>Cortical Labyrinth</a:t>
            </a:r>
            <a:endParaRPr lang="en-US" altLang="en-US" sz="1400" b="1" dirty="0"/>
          </a:p>
        </p:txBody>
      </p:sp>
      <p:sp>
        <p:nvSpPr>
          <p:cNvPr id="10283" name="Oval 43"/>
          <p:cNvSpPr>
            <a:spLocks noChangeArrowheads="1"/>
          </p:cNvSpPr>
          <p:nvPr/>
        </p:nvSpPr>
        <p:spPr bwMode="auto">
          <a:xfrm>
            <a:off x="4127500" y="5054600"/>
            <a:ext cx="1333500" cy="50800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400"/>
          </a:p>
        </p:txBody>
      </p:sp>
      <p:sp>
        <p:nvSpPr>
          <p:cNvPr id="10284" name="Text Box 44"/>
          <p:cNvSpPr txBox="1">
            <a:spLocks noChangeArrowheads="1"/>
          </p:cNvSpPr>
          <p:nvPr/>
        </p:nvSpPr>
        <p:spPr bwMode="auto">
          <a:xfrm>
            <a:off x="6118225" y="5269319"/>
            <a:ext cx="1398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dirty="0"/>
              <a:t>Medullary Ray</a:t>
            </a:r>
          </a:p>
        </p:txBody>
      </p:sp>
      <p:sp>
        <p:nvSpPr>
          <p:cNvPr id="10285" name="Line 45"/>
          <p:cNvSpPr>
            <a:spLocks noChangeShapeType="1"/>
          </p:cNvSpPr>
          <p:nvPr/>
        </p:nvSpPr>
        <p:spPr bwMode="auto">
          <a:xfrm flipH="1" flipV="1">
            <a:off x="5499100" y="5295900"/>
            <a:ext cx="666750" cy="1492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86" name="Line 46"/>
          <p:cNvSpPr>
            <a:spLocks noChangeShapeType="1"/>
          </p:cNvSpPr>
          <p:nvPr/>
        </p:nvSpPr>
        <p:spPr bwMode="auto">
          <a:xfrm flipH="1">
            <a:off x="4813300" y="4048125"/>
            <a:ext cx="904875" cy="3587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9245" name="Line 47"/>
          <p:cNvSpPr>
            <a:spLocks noChangeShapeType="1"/>
          </p:cNvSpPr>
          <p:nvPr/>
        </p:nvSpPr>
        <p:spPr bwMode="auto">
          <a:xfrm>
            <a:off x="6477000" y="533400"/>
            <a:ext cx="622300" cy="3683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9246" name="Line 48"/>
          <p:cNvSpPr>
            <a:spLocks noChangeShapeType="1"/>
          </p:cNvSpPr>
          <p:nvPr/>
        </p:nvSpPr>
        <p:spPr bwMode="auto">
          <a:xfrm flipV="1">
            <a:off x="7239000" y="927100"/>
            <a:ext cx="889000" cy="127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9247" name="Line 49"/>
          <p:cNvSpPr>
            <a:spLocks noChangeShapeType="1"/>
          </p:cNvSpPr>
          <p:nvPr/>
        </p:nvSpPr>
        <p:spPr bwMode="auto">
          <a:xfrm flipV="1">
            <a:off x="8089900" y="558800"/>
            <a:ext cx="850900" cy="3810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9248" name="Line 50"/>
          <p:cNvSpPr>
            <a:spLocks noChangeShapeType="1"/>
          </p:cNvSpPr>
          <p:nvPr/>
        </p:nvSpPr>
        <p:spPr bwMode="auto">
          <a:xfrm>
            <a:off x="7124700" y="419100"/>
            <a:ext cx="279400" cy="1143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9249" name="Line 51"/>
          <p:cNvSpPr>
            <a:spLocks noChangeShapeType="1"/>
          </p:cNvSpPr>
          <p:nvPr/>
        </p:nvSpPr>
        <p:spPr bwMode="auto">
          <a:xfrm>
            <a:off x="7416800" y="533400"/>
            <a:ext cx="596900" cy="127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9250" name="Line 52"/>
          <p:cNvSpPr>
            <a:spLocks noChangeShapeType="1"/>
          </p:cNvSpPr>
          <p:nvPr/>
        </p:nvSpPr>
        <p:spPr bwMode="auto">
          <a:xfrm flipV="1">
            <a:off x="8064500" y="330200"/>
            <a:ext cx="444500" cy="203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93" name="Line 53"/>
          <p:cNvSpPr>
            <a:spLocks noChangeShapeType="1"/>
          </p:cNvSpPr>
          <p:nvPr/>
        </p:nvSpPr>
        <p:spPr bwMode="auto">
          <a:xfrm>
            <a:off x="7467600" y="939800"/>
            <a:ext cx="46038" cy="10985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94" name="Text Box 54"/>
          <p:cNvSpPr txBox="1">
            <a:spLocks noChangeArrowheads="1"/>
          </p:cNvSpPr>
          <p:nvPr/>
        </p:nvSpPr>
        <p:spPr bwMode="auto">
          <a:xfrm rot="20205007">
            <a:off x="8307369" y="684525"/>
            <a:ext cx="63190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100" b="1" dirty="0"/>
              <a:t>Cortex</a:t>
            </a:r>
          </a:p>
        </p:txBody>
      </p:sp>
      <p:sp>
        <p:nvSpPr>
          <p:cNvPr id="10297" name="Text Box 57"/>
          <p:cNvSpPr txBox="1">
            <a:spLocks noChangeArrowheads="1"/>
          </p:cNvSpPr>
          <p:nvPr/>
        </p:nvSpPr>
        <p:spPr bwMode="auto">
          <a:xfrm>
            <a:off x="8229600" y="457200"/>
            <a:ext cx="4331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 dirty="0"/>
              <a:t>OM</a:t>
            </a:r>
          </a:p>
        </p:txBody>
      </p:sp>
      <p:sp>
        <p:nvSpPr>
          <p:cNvPr id="10298" name="Text Box 58"/>
          <p:cNvSpPr txBox="1">
            <a:spLocks noChangeArrowheads="1"/>
          </p:cNvSpPr>
          <p:nvPr/>
        </p:nvSpPr>
        <p:spPr bwMode="auto">
          <a:xfrm>
            <a:off x="8188325" y="104001"/>
            <a:ext cx="3561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 dirty="0"/>
              <a:t>IM</a:t>
            </a:r>
          </a:p>
        </p:txBody>
      </p:sp>
      <p:sp>
        <p:nvSpPr>
          <p:cNvPr id="10303" name="Line 63"/>
          <p:cNvSpPr>
            <a:spLocks noChangeShapeType="1"/>
          </p:cNvSpPr>
          <p:nvPr/>
        </p:nvSpPr>
        <p:spPr bwMode="auto">
          <a:xfrm flipV="1">
            <a:off x="5003800" y="4686300"/>
            <a:ext cx="88900" cy="165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304" name="Line 64"/>
          <p:cNvSpPr>
            <a:spLocks noChangeShapeType="1"/>
          </p:cNvSpPr>
          <p:nvPr/>
        </p:nvSpPr>
        <p:spPr bwMode="auto">
          <a:xfrm flipV="1">
            <a:off x="2260600" y="1562100"/>
            <a:ext cx="215900" cy="165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305" name="Line 65"/>
          <p:cNvSpPr>
            <a:spLocks noChangeShapeType="1"/>
          </p:cNvSpPr>
          <p:nvPr/>
        </p:nvSpPr>
        <p:spPr bwMode="auto">
          <a:xfrm flipV="1">
            <a:off x="2006600" y="2184400"/>
            <a:ext cx="165100" cy="12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306" name="Line 66"/>
          <p:cNvSpPr>
            <a:spLocks noChangeShapeType="1"/>
          </p:cNvSpPr>
          <p:nvPr/>
        </p:nvSpPr>
        <p:spPr bwMode="auto">
          <a:xfrm flipV="1">
            <a:off x="2171700" y="1295400"/>
            <a:ext cx="177800" cy="139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308" name="Line 68"/>
          <p:cNvSpPr>
            <a:spLocks noChangeShapeType="1"/>
          </p:cNvSpPr>
          <p:nvPr/>
        </p:nvSpPr>
        <p:spPr bwMode="auto">
          <a:xfrm flipH="1">
            <a:off x="4737100" y="4508500"/>
            <a:ext cx="635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309" name="Line 69"/>
          <p:cNvSpPr>
            <a:spLocks noChangeShapeType="1"/>
          </p:cNvSpPr>
          <p:nvPr/>
        </p:nvSpPr>
        <p:spPr bwMode="auto">
          <a:xfrm flipH="1">
            <a:off x="4864100" y="3340100"/>
            <a:ext cx="12700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310" name="Line 70"/>
          <p:cNvSpPr>
            <a:spLocks noChangeShapeType="1"/>
          </p:cNvSpPr>
          <p:nvPr/>
        </p:nvSpPr>
        <p:spPr bwMode="auto">
          <a:xfrm flipH="1">
            <a:off x="4978400" y="2298700"/>
            <a:ext cx="50800" cy="241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311" name="Line 71"/>
          <p:cNvSpPr>
            <a:spLocks noChangeShapeType="1"/>
          </p:cNvSpPr>
          <p:nvPr/>
        </p:nvSpPr>
        <p:spPr bwMode="auto">
          <a:xfrm flipV="1">
            <a:off x="4356100" y="6502400"/>
            <a:ext cx="88900" cy="35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312" name="Line 72"/>
          <p:cNvSpPr>
            <a:spLocks noChangeShapeType="1"/>
          </p:cNvSpPr>
          <p:nvPr/>
        </p:nvSpPr>
        <p:spPr bwMode="auto">
          <a:xfrm flipV="1">
            <a:off x="3225800" y="2336800"/>
            <a:ext cx="114300" cy="25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313" name="Line 73"/>
          <p:cNvSpPr>
            <a:spLocks noChangeShapeType="1"/>
          </p:cNvSpPr>
          <p:nvPr/>
        </p:nvSpPr>
        <p:spPr bwMode="auto">
          <a:xfrm flipH="1">
            <a:off x="2032000" y="3721100"/>
            <a:ext cx="2540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314" name="Line 74"/>
          <p:cNvSpPr>
            <a:spLocks noChangeShapeType="1"/>
          </p:cNvSpPr>
          <p:nvPr/>
        </p:nvSpPr>
        <p:spPr bwMode="auto">
          <a:xfrm flipH="1">
            <a:off x="2197100" y="2451100"/>
            <a:ext cx="114300" cy="114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8245" name="TextBox 52"/>
          <p:cNvSpPr txBox="1">
            <a:spLocks noChangeArrowheads="1"/>
          </p:cNvSpPr>
          <p:nvPr/>
        </p:nvSpPr>
        <p:spPr bwMode="auto">
          <a:xfrm rot="20039393">
            <a:off x="5047404" y="2364907"/>
            <a:ext cx="24778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dirty="0" err="1" smtClean="0"/>
              <a:t>Cortico</a:t>
            </a:r>
            <a:r>
              <a:rPr lang="en-US" altLang="en-US" sz="1400" b="1" dirty="0" smtClean="0"/>
              <a:t>-Medullary</a:t>
            </a:r>
            <a:r>
              <a:rPr lang="en-US" altLang="en-US" sz="1400" b="1" dirty="0"/>
              <a:t> </a:t>
            </a:r>
            <a:r>
              <a:rPr lang="en-US" altLang="en-US" sz="1400" b="1" dirty="0" smtClean="0"/>
              <a:t>Junction</a:t>
            </a:r>
            <a:endParaRPr lang="en-US" altLang="en-US" sz="1400" b="1" dirty="0"/>
          </a:p>
        </p:txBody>
      </p:sp>
      <p:sp>
        <p:nvSpPr>
          <p:cNvPr id="9271" name="TextBox 54"/>
          <p:cNvSpPr txBox="1">
            <a:spLocks noChangeArrowheads="1"/>
          </p:cNvSpPr>
          <p:nvPr/>
        </p:nvSpPr>
        <p:spPr bwMode="auto">
          <a:xfrm>
            <a:off x="7183207" y="6273225"/>
            <a:ext cx="19607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3200" b="1" dirty="0"/>
              <a:t>Slide 204</a:t>
            </a:r>
          </a:p>
        </p:txBody>
      </p:sp>
    </p:spTree>
    <p:extLst>
      <p:ext uri="{BB962C8B-B14F-4D97-AF65-F5344CB8AC3E}">
        <p14:creationId xmlns:p14="http://schemas.microsoft.com/office/powerpoint/2010/main" val="54421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7" grpId="0"/>
      <p:bldP spid="10248" grpId="0"/>
      <p:bldP spid="10255" grpId="0"/>
      <p:bldP spid="10256" grpId="0" animBg="1"/>
      <p:bldP spid="10257" grpId="0" animBg="1"/>
      <p:bldP spid="10258" grpId="0" animBg="1"/>
      <p:bldP spid="10259" grpId="0"/>
      <p:bldP spid="10260" grpId="0" animBg="1"/>
      <p:bldP spid="10261" grpId="0" animBg="1"/>
      <p:bldP spid="10262" grpId="0" animBg="1"/>
      <p:bldP spid="10263" grpId="0" animBg="1"/>
      <p:bldP spid="10265" grpId="0"/>
      <p:bldP spid="10266" grpId="0" animBg="1"/>
      <p:bldP spid="10268" grpId="0" animBg="1"/>
      <p:bldP spid="10276" grpId="0"/>
      <p:bldP spid="10277" grpId="0" animBg="1"/>
      <p:bldP spid="10278" grpId="0"/>
      <p:bldP spid="10279" grpId="0" animBg="1"/>
      <p:bldP spid="10280" grpId="0"/>
      <p:bldP spid="10281" grpId="0" animBg="1"/>
      <p:bldP spid="10282" grpId="0"/>
      <p:bldP spid="10283" grpId="0" animBg="1"/>
      <p:bldP spid="10284" grpId="0"/>
      <p:bldP spid="10285" grpId="0" animBg="1"/>
      <p:bldP spid="10286" grpId="0" animBg="1"/>
      <p:bldP spid="10293" grpId="0" animBg="1"/>
      <p:bldP spid="10294" grpId="0"/>
      <p:bldP spid="10297" grpId="0"/>
      <p:bldP spid="10298" grpId="0"/>
      <p:bldP spid="10303" grpId="0" animBg="1"/>
      <p:bldP spid="10304" grpId="0" animBg="1"/>
      <p:bldP spid="10305" grpId="0" animBg="1"/>
      <p:bldP spid="10306" grpId="0" animBg="1"/>
      <p:bldP spid="10308" grpId="0" animBg="1"/>
      <p:bldP spid="10309" grpId="0" animBg="1"/>
      <p:bldP spid="10310" grpId="0" animBg="1"/>
      <p:bldP spid="10311" grpId="0" animBg="1"/>
      <p:bldP spid="10312" grpId="0" animBg="1"/>
      <p:bldP spid="10313" grpId="0" animBg="1"/>
      <p:bldP spid="10314" grpId="0" animBg="1"/>
      <p:bldP spid="82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ChangeAspect="1" noChangeArrowheads="1"/>
          </p:cNvPicPr>
          <p:nvPr/>
        </p:nvPicPr>
        <p:blipFill>
          <a:blip r:embed="rId3"/>
          <a:srcRect l="7014" t="7214" b="231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-96270" y="4490768"/>
            <a:ext cx="207152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/>
              <a:t>Collecting </a:t>
            </a:r>
            <a:r>
              <a:rPr lang="en-US" sz="2000" dirty="0" smtClean="0"/>
              <a:t>Tubules</a:t>
            </a:r>
            <a:endParaRPr lang="en-US" sz="2000" dirty="0"/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 flipH="1" flipV="1">
            <a:off x="888998" y="3962400"/>
            <a:ext cx="63501" cy="52836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4053839" y="192088"/>
            <a:ext cx="15760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/>
              <a:t>Desc. Thick</a:t>
            </a:r>
          </a:p>
          <a:p>
            <a:pPr algn="ctr">
              <a:defRPr/>
            </a:pPr>
            <a:r>
              <a:rPr lang="en-US" sz="2400"/>
              <a:t>(Prox. St.)</a:t>
            </a:r>
          </a:p>
        </p:txBody>
      </p:sp>
      <p:sp>
        <p:nvSpPr>
          <p:cNvPr id="13322" name="Line 10"/>
          <p:cNvSpPr>
            <a:spLocks noChangeShapeType="1"/>
          </p:cNvSpPr>
          <p:nvPr/>
        </p:nvSpPr>
        <p:spPr bwMode="auto">
          <a:xfrm flipH="1" flipV="1">
            <a:off x="3060700" y="495300"/>
            <a:ext cx="82550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 flipH="1">
            <a:off x="3314700" y="635000"/>
            <a:ext cx="584200" cy="175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5318877" y="2592388"/>
            <a:ext cx="124944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/>
              <a:t>Asc. Thick</a:t>
            </a:r>
          </a:p>
          <a:p>
            <a:pPr algn="ctr">
              <a:defRPr/>
            </a:pPr>
            <a:r>
              <a:rPr lang="en-US" sz="2000"/>
              <a:t>(Distal St.)</a:t>
            </a:r>
          </a:p>
        </p:txBody>
      </p:sp>
      <p:sp>
        <p:nvSpPr>
          <p:cNvPr id="13325" name="Line 13"/>
          <p:cNvSpPr>
            <a:spLocks noChangeShapeType="1"/>
          </p:cNvSpPr>
          <p:nvPr/>
        </p:nvSpPr>
        <p:spPr bwMode="auto">
          <a:xfrm flipH="1">
            <a:off x="4470400" y="2959100"/>
            <a:ext cx="66040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26" name="Line 14"/>
          <p:cNvSpPr>
            <a:spLocks noChangeShapeType="1"/>
          </p:cNvSpPr>
          <p:nvPr/>
        </p:nvSpPr>
        <p:spPr bwMode="auto">
          <a:xfrm flipH="1">
            <a:off x="2654300" y="2959100"/>
            <a:ext cx="2463800" cy="355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27" name="Line 15"/>
          <p:cNvSpPr>
            <a:spLocks noChangeShapeType="1"/>
          </p:cNvSpPr>
          <p:nvPr/>
        </p:nvSpPr>
        <p:spPr bwMode="auto">
          <a:xfrm flipH="1" flipV="1">
            <a:off x="4533900" y="2349500"/>
            <a:ext cx="571500" cy="596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28" name="Line 16"/>
          <p:cNvSpPr>
            <a:spLocks noChangeShapeType="1"/>
          </p:cNvSpPr>
          <p:nvPr/>
        </p:nvSpPr>
        <p:spPr bwMode="auto">
          <a:xfrm>
            <a:off x="6032500" y="3365500"/>
            <a:ext cx="190500" cy="1612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30" name="Line 18"/>
          <p:cNvSpPr>
            <a:spLocks noChangeShapeType="1"/>
          </p:cNvSpPr>
          <p:nvPr/>
        </p:nvSpPr>
        <p:spPr bwMode="auto">
          <a:xfrm>
            <a:off x="6032500" y="3365500"/>
            <a:ext cx="762000" cy="2247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1586071" y="6400800"/>
            <a:ext cx="207152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/>
              <a:t>Collecting </a:t>
            </a:r>
            <a:r>
              <a:rPr lang="en-US" sz="2000" dirty="0" smtClean="0"/>
              <a:t>Tubules</a:t>
            </a:r>
            <a:endParaRPr lang="en-US" sz="2000" dirty="0"/>
          </a:p>
        </p:txBody>
      </p:sp>
      <p:sp>
        <p:nvSpPr>
          <p:cNvPr id="13335" name="Line 23"/>
          <p:cNvSpPr>
            <a:spLocks noChangeShapeType="1"/>
          </p:cNvSpPr>
          <p:nvPr/>
        </p:nvSpPr>
        <p:spPr bwMode="auto">
          <a:xfrm flipV="1">
            <a:off x="2235200" y="5727700"/>
            <a:ext cx="825500" cy="736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36" name="Line 24"/>
          <p:cNvSpPr>
            <a:spLocks noChangeShapeType="1"/>
          </p:cNvSpPr>
          <p:nvPr/>
        </p:nvSpPr>
        <p:spPr bwMode="auto">
          <a:xfrm flipV="1">
            <a:off x="3606800" y="6350000"/>
            <a:ext cx="205740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1282" name="Line 25"/>
          <p:cNvSpPr>
            <a:spLocks noChangeShapeType="1"/>
          </p:cNvSpPr>
          <p:nvPr/>
        </p:nvSpPr>
        <p:spPr bwMode="auto">
          <a:xfrm flipH="1">
            <a:off x="0" y="3236913"/>
            <a:ext cx="9144000" cy="2790825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38" name="Text Box 26"/>
          <p:cNvSpPr txBox="1">
            <a:spLocks noChangeArrowheads="1"/>
          </p:cNvSpPr>
          <p:nvPr/>
        </p:nvSpPr>
        <p:spPr bwMode="auto">
          <a:xfrm>
            <a:off x="7010400" y="4471989"/>
            <a:ext cx="20542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dirty="0" err="1"/>
              <a:t>Desc</a:t>
            </a:r>
            <a:r>
              <a:rPr lang="en-US" sz="2000" dirty="0"/>
              <a:t>. Thin Limb</a:t>
            </a:r>
          </a:p>
        </p:txBody>
      </p:sp>
      <p:sp>
        <p:nvSpPr>
          <p:cNvPr id="13340" name="Line 28"/>
          <p:cNvSpPr>
            <a:spLocks noChangeShapeType="1"/>
          </p:cNvSpPr>
          <p:nvPr/>
        </p:nvSpPr>
        <p:spPr bwMode="auto">
          <a:xfrm flipH="1" flipV="1">
            <a:off x="7705190" y="4033272"/>
            <a:ext cx="152400" cy="508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41" name="Text Box 29"/>
          <p:cNvSpPr txBox="1">
            <a:spLocks noChangeArrowheads="1"/>
          </p:cNvSpPr>
          <p:nvPr/>
        </p:nvSpPr>
        <p:spPr bwMode="auto">
          <a:xfrm>
            <a:off x="4528167" y="5166223"/>
            <a:ext cx="12586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 smtClean="0"/>
              <a:t>Capillaries</a:t>
            </a:r>
            <a:endParaRPr lang="en-US" sz="2000" dirty="0"/>
          </a:p>
        </p:txBody>
      </p:sp>
      <p:sp>
        <p:nvSpPr>
          <p:cNvPr id="13344" name="Line 32"/>
          <p:cNvSpPr>
            <a:spLocks noChangeShapeType="1"/>
          </p:cNvSpPr>
          <p:nvPr/>
        </p:nvSpPr>
        <p:spPr bwMode="auto">
          <a:xfrm flipH="1">
            <a:off x="4194134" y="5408432"/>
            <a:ext cx="377866" cy="31255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1287" name="Line 35"/>
          <p:cNvSpPr>
            <a:spLocks noChangeShapeType="1"/>
          </p:cNvSpPr>
          <p:nvPr/>
        </p:nvSpPr>
        <p:spPr bwMode="auto">
          <a:xfrm flipH="1" flipV="1">
            <a:off x="7664450" y="733425"/>
            <a:ext cx="190500" cy="139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3348" name="Line 36"/>
          <p:cNvSpPr>
            <a:spLocks noChangeShapeType="1"/>
          </p:cNvSpPr>
          <p:nvPr/>
        </p:nvSpPr>
        <p:spPr bwMode="auto">
          <a:xfrm flipH="1" flipV="1">
            <a:off x="4495800" y="5014851"/>
            <a:ext cx="76200" cy="393581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  <p:sp>
        <p:nvSpPr>
          <p:cNvPr id="11290" name="TextBox 25"/>
          <p:cNvSpPr txBox="1">
            <a:spLocks noChangeArrowheads="1"/>
          </p:cNvSpPr>
          <p:nvPr/>
        </p:nvSpPr>
        <p:spPr bwMode="auto">
          <a:xfrm>
            <a:off x="6845300" y="977900"/>
            <a:ext cx="4956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/>
              <a:t>OM</a:t>
            </a:r>
          </a:p>
        </p:txBody>
      </p:sp>
      <p:sp>
        <p:nvSpPr>
          <p:cNvPr id="11291" name="TextBox 26"/>
          <p:cNvSpPr txBox="1">
            <a:spLocks noChangeArrowheads="1"/>
          </p:cNvSpPr>
          <p:nvPr/>
        </p:nvSpPr>
        <p:spPr bwMode="auto">
          <a:xfrm>
            <a:off x="7391400" y="863600"/>
            <a:ext cx="41069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/>
              <a:t>IM</a:t>
            </a:r>
          </a:p>
        </p:txBody>
      </p:sp>
      <p:sp>
        <p:nvSpPr>
          <p:cNvPr id="39" name="Freeform 38"/>
          <p:cNvSpPr>
            <a:spLocks/>
          </p:cNvSpPr>
          <p:nvPr/>
        </p:nvSpPr>
        <p:spPr bwMode="auto">
          <a:xfrm>
            <a:off x="7327900" y="838200"/>
            <a:ext cx="431800" cy="673100"/>
          </a:xfrm>
          <a:custGeom>
            <a:avLst/>
            <a:gdLst>
              <a:gd name="T0" fmla="*/ 354297 w 330200"/>
              <a:gd name="T1" fmla="*/ 0 h 535517"/>
              <a:gd name="T2" fmla="*/ 138397 w 330200"/>
              <a:gd name="T3" fmla="*/ 31926 h 535517"/>
              <a:gd name="T4" fmla="*/ 38751 w 330200"/>
              <a:gd name="T5" fmla="*/ 111740 h 535517"/>
              <a:gd name="T6" fmla="*/ 5535 w 330200"/>
              <a:gd name="T7" fmla="*/ 191554 h 535517"/>
              <a:gd name="T8" fmla="*/ 5535 w 330200"/>
              <a:gd name="T9" fmla="*/ 399071 h 535517"/>
              <a:gd name="T10" fmla="*/ 38751 w 330200"/>
              <a:gd name="T11" fmla="*/ 462922 h 535517"/>
              <a:gd name="T12" fmla="*/ 55359 w 330200"/>
              <a:gd name="T13" fmla="*/ 494848 h 535517"/>
              <a:gd name="T14" fmla="*/ 105182 w 330200"/>
              <a:gd name="T15" fmla="*/ 558699 h 535517"/>
              <a:gd name="T16" fmla="*/ 337689 w 330200"/>
              <a:gd name="T17" fmla="*/ 654476 h 535517"/>
              <a:gd name="T18" fmla="*/ 420728 w 330200"/>
              <a:gd name="T19" fmla="*/ 670439 h 535517"/>
              <a:gd name="T20" fmla="*/ 404120 w 330200"/>
              <a:gd name="T21" fmla="*/ 670439 h 53551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30200" h="535517">
                <a:moveTo>
                  <a:pt x="270933" y="0"/>
                </a:moveTo>
                <a:cubicBezTo>
                  <a:pt x="208491" y="5291"/>
                  <a:pt x="146050" y="10583"/>
                  <a:pt x="105833" y="25400"/>
                </a:cubicBezTo>
                <a:cubicBezTo>
                  <a:pt x="65616" y="40217"/>
                  <a:pt x="46566" y="67733"/>
                  <a:pt x="29633" y="88900"/>
                </a:cubicBezTo>
                <a:cubicBezTo>
                  <a:pt x="12700" y="110067"/>
                  <a:pt x="8466" y="114300"/>
                  <a:pt x="4233" y="152400"/>
                </a:cubicBezTo>
                <a:cubicBezTo>
                  <a:pt x="0" y="190500"/>
                  <a:pt x="0" y="281517"/>
                  <a:pt x="4233" y="317500"/>
                </a:cubicBezTo>
                <a:cubicBezTo>
                  <a:pt x="8466" y="353483"/>
                  <a:pt x="29633" y="368300"/>
                  <a:pt x="29633" y="368300"/>
                </a:cubicBezTo>
                <a:cubicBezTo>
                  <a:pt x="35983" y="381000"/>
                  <a:pt x="33866" y="381000"/>
                  <a:pt x="42333" y="393700"/>
                </a:cubicBezTo>
                <a:cubicBezTo>
                  <a:pt x="50800" y="406400"/>
                  <a:pt x="44450" y="423333"/>
                  <a:pt x="80433" y="444500"/>
                </a:cubicBezTo>
                <a:cubicBezTo>
                  <a:pt x="116416" y="465667"/>
                  <a:pt x="218016" y="505883"/>
                  <a:pt x="258233" y="520700"/>
                </a:cubicBezTo>
                <a:cubicBezTo>
                  <a:pt x="298450" y="535517"/>
                  <a:pt x="313266" y="531283"/>
                  <a:pt x="321733" y="533400"/>
                </a:cubicBezTo>
                <a:cubicBezTo>
                  <a:pt x="330200" y="535517"/>
                  <a:pt x="319616" y="534458"/>
                  <a:pt x="309033" y="533400"/>
                </a:cubicBezTo>
              </a:path>
            </a:pathLst>
          </a:custGeom>
          <a:noFill/>
          <a:ln w="19050" cap="flat" cmpd="sng" algn="ctr">
            <a:solidFill>
              <a:srgbClr val="000000"/>
            </a:solidFill>
            <a:prstDash val="solid"/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anchor="ctr"/>
          <a:lstStyle/>
          <a:p>
            <a:pPr>
              <a:defRPr/>
            </a:pPr>
            <a:endParaRPr lang="en-US" sz="1600"/>
          </a:p>
        </p:txBody>
      </p:sp>
      <p:sp>
        <p:nvSpPr>
          <p:cNvPr id="31" name="TextBox 30"/>
          <p:cNvSpPr txBox="1"/>
          <p:nvPr/>
        </p:nvSpPr>
        <p:spPr>
          <a:xfrm>
            <a:off x="7460344" y="-14506"/>
            <a:ext cx="140615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ln>
                  <a:solidFill>
                    <a:schemeClr val="bg1"/>
                  </a:solidFill>
                </a:ln>
              </a:rPr>
              <a:t>Slide 210 </a:t>
            </a:r>
          </a:p>
        </p:txBody>
      </p:sp>
      <p:pic>
        <p:nvPicPr>
          <p:cNvPr id="33" name="Picture 1" descr="kidney diagram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023"/>
            <a:ext cx="2154606" cy="296335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Line 7"/>
          <p:cNvSpPr>
            <a:spLocks noChangeShapeType="1"/>
          </p:cNvSpPr>
          <p:nvPr/>
        </p:nvSpPr>
        <p:spPr bwMode="auto">
          <a:xfrm flipV="1">
            <a:off x="952500" y="4226584"/>
            <a:ext cx="1485900" cy="26286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09404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21" grpId="0"/>
      <p:bldP spid="13324" grpId="0"/>
      <p:bldP spid="13332" grpId="0"/>
      <p:bldP spid="13338" grpId="0"/>
      <p:bldP spid="1334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879475" y="6002338"/>
            <a:ext cx="24400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>
                <a:ln>
                  <a:solidFill>
                    <a:schemeClr val="bg1"/>
                  </a:solidFill>
                </a:ln>
              </a:rPr>
              <a:t>Collecting Duct</a:t>
            </a:r>
          </a:p>
        </p:txBody>
      </p:sp>
      <p:sp>
        <p:nvSpPr>
          <p:cNvPr id="11270" name="Line 6"/>
          <p:cNvSpPr>
            <a:spLocks noChangeShapeType="1"/>
          </p:cNvSpPr>
          <p:nvPr/>
        </p:nvSpPr>
        <p:spPr bwMode="auto">
          <a:xfrm flipV="1">
            <a:off x="1814513" y="4411663"/>
            <a:ext cx="1320800" cy="16113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71" name="Line 7"/>
          <p:cNvSpPr>
            <a:spLocks noChangeShapeType="1"/>
          </p:cNvSpPr>
          <p:nvPr/>
        </p:nvSpPr>
        <p:spPr bwMode="auto">
          <a:xfrm flipV="1">
            <a:off x="1828800" y="5762625"/>
            <a:ext cx="5559425" cy="260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475702" y="0"/>
            <a:ext cx="25426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 b="1">
                <a:ln>
                  <a:solidFill>
                    <a:schemeClr val="bg1"/>
                  </a:solidFill>
                </a:ln>
              </a:rPr>
              <a:t>Asc. Thick Limb</a:t>
            </a:r>
          </a:p>
          <a:p>
            <a:pPr algn="ctr">
              <a:defRPr/>
            </a:pPr>
            <a:r>
              <a:rPr lang="en-US" sz="2400" b="1">
                <a:ln>
                  <a:solidFill>
                    <a:schemeClr val="bg1"/>
                  </a:solidFill>
                </a:ln>
              </a:rPr>
              <a:t>(Distal St)</a:t>
            </a:r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>
            <a:off x="2590800" y="500063"/>
            <a:ext cx="1328738" cy="9080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74" name="Line 10"/>
          <p:cNvSpPr>
            <a:spLocks noChangeShapeType="1"/>
          </p:cNvSpPr>
          <p:nvPr/>
        </p:nvSpPr>
        <p:spPr bwMode="auto">
          <a:xfrm>
            <a:off x="2579688" y="473075"/>
            <a:ext cx="685800" cy="24590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3391674" y="43771"/>
            <a:ext cx="236519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800" b="1" dirty="0" smtClean="0">
                <a:ln>
                  <a:solidFill>
                    <a:schemeClr val="bg1"/>
                  </a:solidFill>
                </a:ln>
              </a:rPr>
              <a:t>Outer Medulla</a:t>
            </a:r>
          </a:p>
          <a:p>
            <a:pPr algn="ctr">
              <a:defRPr/>
            </a:pPr>
            <a:r>
              <a:rPr lang="en-US" sz="2800" b="1" dirty="0" smtClean="0">
                <a:ln>
                  <a:solidFill>
                    <a:schemeClr val="bg1"/>
                  </a:solidFill>
                </a:ln>
              </a:rPr>
              <a:t>(inner stripe)</a:t>
            </a:r>
            <a:endParaRPr lang="en-US" sz="28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250" name="Line 12"/>
          <p:cNvSpPr>
            <a:spLocks noChangeShapeType="1"/>
          </p:cNvSpPr>
          <p:nvPr/>
        </p:nvSpPr>
        <p:spPr bwMode="auto">
          <a:xfrm>
            <a:off x="6337300" y="698500"/>
            <a:ext cx="558800" cy="3048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251" name="Line 13"/>
          <p:cNvSpPr>
            <a:spLocks noChangeShapeType="1"/>
          </p:cNvSpPr>
          <p:nvPr/>
        </p:nvSpPr>
        <p:spPr bwMode="auto">
          <a:xfrm flipV="1">
            <a:off x="6934200" y="990600"/>
            <a:ext cx="1117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252" name="Line 14"/>
          <p:cNvSpPr>
            <a:spLocks noChangeShapeType="1"/>
          </p:cNvSpPr>
          <p:nvPr/>
        </p:nvSpPr>
        <p:spPr bwMode="auto">
          <a:xfrm flipV="1">
            <a:off x="8077200" y="558800"/>
            <a:ext cx="901700" cy="4445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253" name="Line 15"/>
          <p:cNvSpPr>
            <a:spLocks noChangeShapeType="1"/>
          </p:cNvSpPr>
          <p:nvPr/>
        </p:nvSpPr>
        <p:spPr bwMode="auto">
          <a:xfrm>
            <a:off x="6858000" y="508000"/>
            <a:ext cx="444500" cy="76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254" name="Line 16"/>
          <p:cNvSpPr>
            <a:spLocks noChangeShapeType="1"/>
          </p:cNvSpPr>
          <p:nvPr/>
        </p:nvSpPr>
        <p:spPr bwMode="auto">
          <a:xfrm flipV="1">
            <a:off x="7289800" y="571500"/>
            <a:ext cx="673100" cy="25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255" name="Line 17"/>
          <p:cNvSpPr>
            <a:spLocks noChangeShapeType="1"/>
          </p:cNvSpPr>
          <p:nvPr/>
        </p:nvSpPr>
        <p:spPr bwMode="auto">
          <a:xfrm flipV="1">
            <a:off x="8001000" y="444500"/>
            <a:ext cx="304800" cy="1016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256" name="Line 19"/>
          <p:cNvSpPr>
            <a:spLocks noChangeShapeType="1"/>
          </p:cNvSpPr>
          <p:nvPr/>
        </p:nvSpPr>
        <p:spPr bwMode="auto">
          <a:xfrm flipH="1" flipV="1">
            <a:off x="6934200" y="660400"/>
            <a:ext cx="241300" cy="10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84" name="Text Box 20"/>
          <p:cNvSpPr txBox="1">
            <a:spLocks noChangeArrowheads="1"/>
          </p:cNvSpPr>
          <p:nvPr/>
        </p:nvSpPr>
        <p:spPr bwMode="auto">
          <a:xfrm>
            <a:off x="442159" y="2274888"/>
            <a:ext cx="192873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 b="1">
                <a:ln>
                  <a:solidFill>
                    <a:schemeClr val="bg1"/>
                  </a:solidFill>
                </a:ln>
              </a:rPr>
              <a:t>Descending</a:t>
            </a:r>
          </a:p>
          <a:p>
            <a:pPr algn="ctr">
              <a:defRPr/>
            </a:pPr>
            <a:r>
              <a:rPr lang="en-US" sz="2400" b="1">
                <a:ln>
                  <a:solidFill>
                    <a:schemeClr val="bg1"/>
                  </a:solidFill>
                </a:ln>
              </a:rPr>
              <a:t> Thin Limb </a:t>
            </a:r>
          </a:p>
        </p:txBody>
      </p:sp>
      <p:sp>
        <p:nvSpPr>
          <p:cNvPr id="11285" name="Line 21"/>
          <p:cNvSpPr>
            <a:spLocks noChangeShapeType="1"/>
          </p:cNvSpPr>
          <p:nvPr/>
        </p:nvSpPr>
        <p:spPr bwMode="auto">
          <a:xfrm flipH="1" flipV="1">
            <a:off x="673100" y="1854200"/>
            <a:ext cx="54610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86" name="Line 22"/>
          <p:cNvSpPr>
            <a:spLocks noChangeShapeType="1"/>
          </p:cNvSpPr>
          <p:nvPr/>
        </p:nvSpPr>
        <p:spPr bwMode="auto">
          <a:xfrm flipV="1">
            <a:off x="0" y="1917700"/>
            <a:ext cx="4699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87" name="Line 23"/>
          <p:cNvSpPr>
            <a:spLocks noChangeShapeType="1"/>
          </p:cNvSpPr>
          <p:nvPr/>
        </p:nvSpPr>
        <p:spPr bwMode="auto">
          <a:xfrm flipV="1">
            <a:off x="4076700" y="3975100"/>
            <a:ext cx="4699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88" name="Line 24"/>
          <p:cNvSpPr>
            <a:spLocks noChangeShapeType="1"/>
          </p:cNvSpPr>
          <p:nvPr/>
        </p:nvSpPr>
        <p:spPr bwMode="auto">
          <a:xfrm flipH="1">
            <a:off x="4775200" y="2273300"/>
            <a:ext cx="520700" cy="165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89" name="Line 25"/>
          <p:cNvSpPr>
            <a:spLocks noChangeShapeType="1"/>
          </p:cNvSpPr>
          <p:nvPr/>
        </p:nvSpPr>
        <p:spPr bwMode="auto">
          <a:xfrm flipH="1">
            <a:off x="4406900" y="1130300"/>
            <a:ext cx="279400" cy="88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90" name="Line 26"/>
          <p:cNvSpPr>
            <a:spLocks noChangeShapeType="1"/>
          </p:cNvSpPr>
          <p:nvPr/>
        </p:nvSpPr>
        <p:spPr bwMode="auto">
          <a:xfrm flipV="1">
            <a:off x="7607300" y="5537200"/>
            <a:ext cx="393700" cy="114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91" name="Line 27"/>
          <p:cNvSpPr>
            <a:spLocks noChangeShapeType="1"/>
          </p:cNvSpPr>
          <p:nvPr/>
        </p:nvSpPr>
        <p:spPr bwMode="auto">
          <a:xfrm flipV="1">
            <a:off x="1193800" y="1054100"/>
            <a:ext cx="1143000" cy="1320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292" name="Line 28"/>
          <p:cNvSpPr>
            <a:spLocks noChangeShapeType="1"/>
          </p:cNvSpPr>
          <p:nvPr/>
        </p:nvSpPr>
        <p:spPr bwMode="auto">
          <a:xfrm flipV="1">
            <a:off x="2400300" y="927100"/>
            <a:ext cx="165100" cy="63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70042" y="6313713"/>
            <a:ext cx="196079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b="1" dirty="0">
                <a:ln>
                  <a:solidFill>
                    <a:schemeClr val="bg1"/>
                  </a:solidFill>
                </a:ln>
              </a:rPr>
              <a:t>Slide 204</a:t>
            </a:r>
          </a:p>
        </p:txBody>
      </p:sp>
      <p:sp>
        <p:nvSpPr>
          <p:cNvPr id="2" name="TextBox 1"/>
          <p:cNvSpPr txBox="1"/>
          <p:nvPr/>
        </p:nvSpPr>
        <p:spPr>
          <a:xfrm rot="20343528">
            <a:off x="1090002" y="833185"/>
            <a:ext cx="1019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vasa recta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 rot="20664428">
            <a:off x="4044997" y="2811476"/>
            <a:ext cx="1019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n>
                  <a:solidFill>
                    <a:schemeClr val="bg1"/>
                  </a:solidFill>
                </a:ln>
              </a:rPr>
              <a:t>vasa recta</a:t>
            </a:r>
            <a:endParaRPr lang="en-US" sz="1600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29" name="Picture 1" descr="kidney diagram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676400"/>
            <a:ext cx="2286000" cy="314406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90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4213225" y="1879600"/>
            <a:ext cx="14029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/>
              <a:t>Minor Calyx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709738" y="2624138"/>
            <a:ext cx="251004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/>
              <a:t>Transitional Epithelium</a:t>
            </a:r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 flipH="1" flipV="1">
            <a:off x="2862263" y="2109788"/>
            <a:ext cx="409575" cy="5921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5679569" y="2516188"/>
            <a:ext cx="18774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/>
              <a:t>Collecting Ducts</a:t>
            </a:r>
          </a:p>
          <a:p>
            <a:pPr algn="ctr" eaLnBrk="1" hangingPunct="1"/>
            <a:r>
              <a:rPr lang="en-US" altLang="en-US"/>
              <a:t>(Papillary Ducts)</a:t>
            </a:r>
          </a:p>
        </p:txBody>
      </p:sp>
      <p:sp>
        <p:nvSpPr>
          <p:cNvPr id="12298" name="Line 10"/>
          <p:cNvSpPr>
            <a:spLocks noChangeShapeType="1"/>
          </p:cNvSpPr>
          <p:nvPr/>
        </p:nvSpPr>
        <p:spPr bwMode="auto">
          <a:xfrm flipH="1">
            <a:off x="3959225" y="3292475"/>
            <a:ext cx="2336800" cy="23733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299" name="Line 11"/>
          <p:cNvSpPr>
            <a:spLocks noChangeShapeType="1"/>
          </p:cNvSpPr>
          <p:nvPr/>
        </p:nvSpPr>
        <p:spPr bwMode="auto">
          <a:xfrm flipH="1">
            <a:off x="6332538" y="3273425"/>
            <a:ext cx="3175" cy="965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01" name="Line 13"/>
          <p:cNvSpPr>
            <a:spLocks noChangeShapeType="1"/>
          </p:cNvSpPr>
          <p:nvPr/>
        </p:nvSpPr>
        <p:spPr bwMode="auto">
          <a:xfrm flipH="1">
            <a:off x="3616325" y="3265488"/>
            <a:ext cx="2716213" cy="32750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1514475" y="3173413"/>
            <a:ext cx="3727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Thin Limbs (Asc. &amp; Desc.)</a:t>
            </a:r>
          </a:p>
        </p:txBody>
      </p:sp>
      <p:sp>
        <p:nvSpPr>
          <p:cNvPr id="12303" name="Line 15"/>
          <p:cNvSpPr>
            <a:spLocks noChangeShapeType="1"/>
          </p:cNvSpPr>
          <p:nvPr/>
        </p:nvSpPr>
        <p:spPr bwMode="auto">
          <a:xfrm>
            <a:off x="2413000" y="3556000"/>
            <a:ext cx="114300" cy="1778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04" name="Line 16"/>
          <p:cNvSpPr>
            <a:spLocks noChangeShapeType="1"/>
          </p:cNvSpPr>
          <p:nvPr/>
        </p:nvSpPr>
        <p:spPr bwMode="auto">
          <a:xfrm>
            <a:off x="2425700" y="3568700"/>
            <a:ext cx="292100" cy="1600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2" name="Text Box 17"/>
          <p:cNvSpPr txBox="1">
            <a:spLocks noChangeArrowheads="1"/>
          </p:cNvSpPr>
          <p:nvPr/>
        </p:nvSpPr>
        <p:spPr bwMode="auto">
          <a:xfrm>
            <a:off x="3748424" y="0"/>
            <a:ext cx="173797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dirty="0"/>
              <a:t>Inner Medulla</a:t>
            </a:r>
          </a:p>
        </p:txBody>
      </p:sp>
      <p:sp>
        <p:nvSpPr>
          <p:cNvPr id="12306" name="Text Box 18"/>
          <p:cNvSpPr txBox="1">
            <a:spLocks noChangeArrowheads="1"/>
          </p:cNvSpPr>
          <p:nvPr/>
        </p:nvSpPr>
        <p:spPr bwMode="auto">
          <a:xfrm>
            <a:off x="0" y="3735388"/>
            <a:ext cx="12618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/>
              <a:t>Capillaries</a:t>
            </a:r>
          </a:p>
        </p:txBody>
      </p:sp>
      <p:sp>
        <p:nvSpPr>
          <p:cNvPr id="12307" name="Line 19"/>
          <p:cNvSpPr>
            <a:spLocks noChangeShapeType="1"/>
          </p:cNvSpPr>
          <p:nvPr/>
        </p:nvSpPr>
        <p:spPr bwMode="auto">
          <a:xfrm>
            <a:off x="723900" y="4140200"/>
            <a:ext cx="406400" cy="673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08" name="Line 20"/>
          <p:cNvSpPr>
            <a:spLocks noChangeShapeType="1"/>
          </p:cNvSpPr>
          <p:nvPr/>
        </p:nvSpPr>
        <p:spPr bwMode="auto">
          <a:xfrm flipH="1">
            <a:off x="596900" y="4165600"/>
            <a:ext cx="127000" cy="736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05" name="Line 21"/>
          <p:cNvSpPr>
            <a:spLocks noChangeShapeType="1"/>
          </p:cNvSpPr>
          <p:nvPr/>
        </p:nvSpPr>
        <p:spPr bwMode="auto">
          <a:xfrm>
            <a:off x="6946900" y="800100"/>
            <a:ext cx="558800" cy="2286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3" name="Line 24"/>
          <p:cNvSpPr>
            <a:spLocks noChangeShapeType="1"/>
          </p:cNvSpPr>
          <p:nvPr/>
        </p:nvSpPr>
        <p:spPr bwMode="auto">
          <a:xfrm flipV="1">
            <a:off x="7505700" y="1003300"/>
            <a:ext cx="1041400" cy="381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4" name="Line 25"/>
          <p:cNvSpPr>
            <a:spLocks noChangeShapeType="1"/>
          </p:cNvSpPr>
          <p:nvPr/>
        </p:nvSpPr>
        <p:spPr bwMode="auto">
          <a:xfrm flipV="1">
            <a:off x="8547100" y="520700"/>
            <a:ext cx="1016000" cy="4826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5" name="Line 26"/>
          <p:cNvSpPr>
            <a:spLocks noChangeShapeType="1"/>
          </p:cNvSpPr>
          <p:nvPr/>
        </p:nvSpPr>
        <p:spPr bwMode="auto">
          <a:xfrm>
            <a:off x="5981700" y="3505200"/>
            <a:ext cx="139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09" name="Line 27"/>
          <p:cNvSpPr>
            <a:spLocks noChangeShapeType="1"/>
          </p:cNvSpPr>
          <p:nvPr/>
        </p:nvSpPr>
        <p:spPr bwMode="auto">
          <a:xfrm>
            <a:off x="7454900" y="419100"/>
            <a:ext cx="368300" cy="1143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10" name="Line 28"/>
          <p:cNvSpPr>
            <a:spLocks noChangeShapeType="1"/>
          </p:cNvSpPr>
          <p:nvPr/>
        </p:nvSpPr>
        <p:spPr bwMode="auto">
          <a:xfrm flipV="1">
            <a:off x="7848600" y="533400"/>
            <a:ext cx="4953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11" name="Line 29"/>
          <p:cNvSpPr>
            <a:spLocks noChangeShapeType="1"/>
          </p:cNvSpPr>
          <p:nvPr/>
        </p:nvSpPr>
        <p:spPr bwMode="auto">
          <a:xfrm flipV="1">
            <a:off x="8356600" y="393700"/>
            <a:ext cx="292100" cy="152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12" name="Line 30"/>
          <p:cNvSpPr>
            <a:spLocks noChangeShapeType="1"/>
          </p:cNvSpPr>
          <p:nvPr/>
        </p:nvSpPr>
        <p:spPr bwMode="auto">
          <a:xfrm>
            <a:off x="5410200" y="279400"/>
            <a:ext cx="2590800" cy="63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20" name="Line 32"/>
          <p:cNvSpPr>
            <a:spLocks noChangeShapeType="1"/>
          </p:cNvSpPr>
          <p:nvPr/>
        </p:nvSpPr>
        <p:spPr bwMode="auto">
          <a:xfrm flipH="1" flipV="1">
            <a:off x="6578600" y="4483100"/>
            <a:ext cx="381000" cy="25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21" name="Line 33"/>
          <p:cNvSpPr>
            <a:spLocks noChangeShapeType="1"/>
          </p:cNvSpPr>
          <p:nvPr/>
        </p:nvSpPr>
        <p:spPr bwMode="auto">
          <a:xfrm flipH="1" flipV="1">
            <a:off x="3467100" y="6184900"/>
            <a:ext cx="889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2316" name="TextBox 27"/>
          <p:cNvSpPr txBox="1">
            <a:spLocks noChangeArrowheads="1"/>
          </p:cNvSpPr>
          <p:nvPr/>
        </p:nvSpPr>
        <p:spPr bwMode="auto">
          <a:xfrm>
            <a:off x="0" y="0"/>
            <a:ext cx="15183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b="1"/>
              <a:t>Slide 204</a:t>
            </a:r>
          </a:p>
        </p:txBody>
      </p:sp>
    </p:spTree>
    <p:extLst>
      <p:ext uri="{BB962C8B-B14F-4D97-AF65-F5344CB8AC3E}">
        <p14:creationId xmlns:p14="http://schemas.microsoft.com/office/powerpoint/2010/main" val="2580850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12295" grpId="0"/>
      <p:bldP spid="12296" grpId="0" animBg="1"/>
      <p:bldP spid="12297" grpId="0"/>
      <p:bldP spid="12298" grpId="0" animBg="1"/>
      <p:bldP spid="12299" grpId="0" animBg="1"/>
      <p:bldP spid="12301" grpId="0" animBg="1"/>
      <p:bldP spid="12302" grpId="0"/>
      <p:bldP spid="12303" grpId="0" animBg="1"/>
      <p:bldP spid="12304" grpId="0" animBg="1"/>
      <p:bldP spid="12306" grpId="0"/>
      <p:bldP spid="12307" grpId="0" animBg="1"/>
      <p:bldP spid="12308" grpId="0" animBg="1"/>
      <p:bldP spid="12320" grpId="0" animBg="1"/>
      <p:bldP spid="123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Line 5"/>
          <p:cNvSpPr>
            <a:spLocks noChangeShapeType="1"/>
          </p:cNvSpPr>
          <p:nvPr/>
        </p:nvSpPr>
        <p:spPr bwMode="auto">
          <a:xfrm flipV="1">
            <a:off x="0" y="0"/>
            <a:ext cx="8064500" cy="22733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571500" y="317500"/>
            <a:ext cx="143510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/>
              <a:t>Cortico-Medullary Junction</a:t>
            </a:r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>
            <a:off x="1803400" y="965200"/>
            <a:ext cx="990600" cy="469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8" name="Line 10"/>
          <p:cNvSpPr>
            <a:spLocks noChangeShapeType="1"/>
          </p:cNvSpPr>
          <p:nvPr/>
        </p:nvSpPr>
        <p:spPr bwMode="auto">
          <a:xfrm flipV="1">
            <a:off x="1143000" y="3822700"/>
            <a:ext cx="838200" cy="254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 flipV="1">
            <a:off x="3086100" y="3479800"/>
            <a:ext cx="673100" cy="139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0" y="4725988"/>
            <a:ext cx="2132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/>
              <a:t>Medullary Ray</a:t>
            </a:r>
          </a:p>
        </p:txBody>
      </p:sp>
      <p:sp>
        <p:nvSpPr>
          <p:cNvPr id="17421" name="Line 13"/>
          <p:cNvSpPr>
            <a:spLocks noChangeShapeType="1"/>
          </p:cNvSpPr>
          <p:nvPr/>
        </p:nvSpPr>
        <p:spPr bwMode="auto">
          <a:xfrm flipV="1">
            <a:off x="1206500" y="4013200"/>
            <a:ext cx="241300" cy="736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4124325" y="3417888"/>
            <a:ext cx="2606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/>
              <a:t>Interlobular Artery</a:t>
            </a:r>
          </a:p>
        </p:txBody>
      </p:sp>
      <p:sp>
        <p:nvSpPr>
          <p:cNvPr id="17424" name="Line 16"/>
          <p:cNvSpPr>
            <a:spLocks noChangeShapeType="1"/>
          </p:cNvSpPr>
          <p:nvPr/>
        </p:nvSpPr>
        <p:spPr bwMode="auto">
          <a:xfrm flipV="1">
            <a:off x="6680200" y="3657600"/>
            <a:ext cx="723900" cy="25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5" name="Text Box 17"/>
          <p:cNvSpPr txBox="1">
            <a:spLocks noChangeArrowheads="1"/>
          </p:cNvSpPr>
          <p:nvPr/>
        </p:nvSpPr>
        <p:spPr bwMode="auto">
          <a:xfrm>
            <a:off x="4251325" y="3824288"/>
            <a:ext cx="2403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/>
              <a:t>Interlobular Vein</a:t>
            </a:r>
          </a:p>
        </p:txBody>
      </p:sp>
      <p:sp>
        <p:nvSpPr>
          <p:cNvPr id="17426" name="Line 18"/>
          <p:cNvSpPr>
            <a:spLocks noChangeShapeType="1"/>
          </p:cNvSpPr>
          <p:nvPr/>
        </p:nvSpPr>
        <p:spPr bwMode="auto">
          <a:xfrm flipH="1">
            <a:off x="3327400" y="4089400"/>
            <a:ext cx="977900" cy="1308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7" name="Line 19"/>
          <p:cNvSpPr>
            <a:spLocks noChangeShapeType="1"/>
          </p:cNvSpPr>
          <p:nvPr/>
        </p:nvSpPr>
        <p:spPr bwMode="auto">
          <a:xfrm flipV="1">
            <a:off x="6616700" y="3835400"/>
            <a:ext cx="1054100" cy="279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8" name="Text Box 20"/>
          <p:cNvSpPr txBox="1">
            <a:spLocks noChangeArrowheads="1"/>
          </p:cNvSpPr>
          <p:nvPr/>
        </p:nvSpPr>
        <p:spPr bwMode="auto">
          <a:xfrm>
            <a:off x="6902450" y="1293813"/>
            <a:ext cx="2241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/>
              <a:t>Arcuate Artery</a:t>
            </a:r>
          </a:p>
        </p:txBody>
      </p:sp>
      <p:sp>
        <p:nvSpPr>
          <p:cNvPr id="17429" name="Line 21"/>
          <p:cNvSpPr>
            <a:spLocks noChangeShapeType="1"/>
          </p:cNvSpPr>
          <p:nvPr/>
        </p:nvSpPr>
        <p:spPr bwMode="auto">
          <a:xfrm flipV="1">
            <a:off x="7886700" y="228600"/>
            <a:ext cx="50800" cy="1143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0" name="Line 22"/>
          <p:cNvSpPr>
            <a:spLocks noChangeShapeType="1"/>
          </p:cNvSpPr>
          <p:nvPr/>
        </p:nvSpPr>
        <p:spPr bwMode="auto">
          <a:xfrm flipH="1" flipV="1">
            <a:off x="6400800" y="1295400"/>
            <a:ext cx="558800" cy="203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1" name="Text Box 23"/>
          <p:cNvSpPr txBox="1">
            <a:spLocks noChangeArrowheads="1"/>
          </p:cNvSpPr>
          <p:nvPr/>
        </p:nvSpPr>
        <p:spPr bwMode="auto">
          <a:xfrm>
            <a:off x="3514725" y="1931988"/>
            <a:ext cx="1928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/>
              <a:t>Arcuate Vein</a:t>
            </a:r>
          </a:p>
        </p:txBody>
      </p:sp>
      <p:sp>
        <p:nvSpPr>
          <p:cNvPr id="17432" name="Line 24"/>
          <p:cNvSpPr>
            <a:spLocks noChangeShapeType="1"/>
          </p:cNvSpPr>
          <p:nvPr/>
        </p:nvSpPr>
        <p:spPr bwMode="auto">
          <a:xfrm flipH="1" flipV="1">
            <a:off x="2273300" y="1955800"/>
            <a:ext cx="1270000" cy="228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3" name="Line 25"/>
          <p:cNvSpPr>
            <a:spLocks noChangeShapeType="1"/>
          </p:cNvSpPr>
          <p:nvPr/>
        </p:nvSpPr>
        <p:spPr bwMode="auto">
          <a:xfrm flipH="1" flipV="1">
            <a:off x="4019550" y="1590675"/>
            <a:ext cx="476250" cy="466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5" name="Line 27"/>
          <p:cNvSpPr>
            <a:spLocks noChangeShapeType="1"/>
          </p:cNvSpPr>
          <p:nvPr/>
        </p:nvSpPr>
        <p:spPr bwMode="auto">
          <a:xfrm flipH="1">
            <a:off x="2933700" y="3657600"/>
            <a:ext cx="124460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6" name="Text Box 28"/>
          <p:cNvSpPr txBox="1">
            <a:spLocks noChangeArrowheads="1"/>
          </p:cNvSpPr>
          <p:nvPr/>
        </p:nvSpPr>
        <p:spPr bwMode="auto">
          <a:xfrm>
            <a:off x="2451100" y="769938"/>
            <a:ext cx="1365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dirty="0"/>
              <a:t>Vasa Recta</a:t>
            </a:r>
          </a:p>
        </p:txBody>
      </p:sp>
      <p:sp>
        <p:nvSpPr>
          <p:cNvPr id="17437" name="Line 29"/>
          <p:cNvSpPr>
            <a:spLocks noChangeShapeType="1"/>
          </p:cNvSpPr>
          <p:nvPr/>
        </p:nvSpPr>
        <p:spPr bwMode="auto">
          <a:xfrm flipH="1" flipV="1">
            <a:off x="2374900" y="393700"/>
            <a:ext cx="682625" cy="406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8" name="Line 30"/>
          <p:cNvSpPr>
            <a:spLocks noChangeShapeType="1"/>
          </p:cNvSpPr>
          <p:nvPr/>
        </p:nvSpPr>
        <p:spPr bwMode="auto">
          <a:xfrm flipV="1">
            <a:off x="3057525" y="471714"/>
            <a:ext cx="498475" cy="32838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 rot="16200000" flipV="1">
            <a:off x="695325" y="3333750"/>
            <a:ext cx="4219575" cy="1895475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16200000" flipH="1">
            <a:off x="-1057275" y="3629025"/>
            <a:ext cx="4048125" cy="1704975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1990725" y="5838825"/>
            <a:ext cx="1114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/>
              <a:t>Lobule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 flipV="1">
            <a:off x="3057525" y="5962650"/>
            <a:ext cx="523875" cy="12541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rot="10800000" flipV="1">
            <a:off x="1666875" y="6107113"/>
            <a:ext cx="371475" cy="793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66" name="TextBox 30"/>
          <p:cNvSpPr txBox="1">
            <a:spLocks noChangeArrowheads="1"/>
          </p:cNvSpPr>
          <p:nvPr/>
        </p:nvSpPr>
        <p:spPr bwMode="auto">
          <a:xfrm>
            <a:off x="4173191" y="6240689"/>
            <a:ext cx="49632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3200" b="1" dirty="0"/>
              <a:t>Slide </a:t>
            </a:r>
            <a:r>
              <a:rPr lang="en-US" altLang="en-US" sz="3200" b="1" dirty="0" smtClean="0"/>
              <a:t>204 – blood supply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29182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animBg="1"/>
      <p:bldP spid="17416" grpId="0"/>
      <p:bldP spid="17417" grpId="0" animBg="1"/>
      <p:bldP spid="17418" grpId="0" animBg="1"/>
      <p:bldP spid="17419" grpId="0" animBg="1"/>
      <p:bldP spid="17420" grpId="0"/>
      <p:bldP spid="17421" grpId="0" animBg="1"/>
      <p:bldP spid="17422" grpId="0"/>
      <p:bldP spid="17424" grpId="0" animBg="1"/>
      <p:bldP spid="17425" grpId="0"/>
      <p:bldP spid="17426" grpId="0" animBg="1"/>
      <p:bldP spid="17427" grpId="0" animBg="1"/>
      <p:bldP spid="17428" grpId="0"/>
      <p:bldP spid="17429" grpId="0" animBg="1"/>
      <p:bldP spid="17430" grpId="0" animBg="1"/>
      <p:bldP spid="17431" grpId="0"/>
      <p:bldP spid="17432" grpId="0" animBg="1"/>
      <p:bldP spid="17433" grpId="0" animBg="1"/>
      <p:bldP spid="17435" grpId="0" animBg="1"/>
      <p:bldP spid="17436" grpId="0"/>
      <p:bldP spid="17437" grpId="0" animBg="1"/>
      <p:bldP spid="17438" grpId="0" animBg="1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2"/>
          <a:srcRect l="235" t="7214"/>
          <a:stretch>
            <a:fillRect/>
          </a:stretch>
        </p:blipFill>
        <p:spPr bwMode="auto">
          <a:xfrm>
            <a:off x="0" y="0"/>
            <a:ext cx="9144000" cy="693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</p:pic>
      <p:cxnSp>
        <p:nvCxnSpPr>
          <p:cNvPr id="13315" name="AutoShape 12"/>
          <p:cNvCxnSpPr>
            <a:cxnSpLocks noChangeShapeType="1"/>
          </p:cNvCxnSpPr>
          <p:nvPr/>
        </p:nvCxnSpPr>
        <p:spPr bwMode="auto">
          <a:xfrm>
            <a:off x="4572000" y="0"/>
            <a:ext cx="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</p:cxnSp>
      <p:cxnSp>
        <p:nvCxnSpPr>
          <p:cNvPr id="13316" name="AutoShape 13"/>
          <p:cNvCxnSpPr>
            <a:cxnSpLocks noChangeShapeType="1"/>
          </p:cNvCxnSpPr>
          <p:nvPr/>
        </p:nvCxnSpPr>
        <p:spPr bwMode="auto">
          <a:xfrm>
            <a:off x="4572000" y="0"/>
            <a:ext cx="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</p:cxnSp>
      <p:sp>
        <p:nvSpPr>
          <p:cNvPr id="19475" name="Freeform 19"/>
          <p:cNvSpPr>
            <a:spLocks/>
          </p:cNvSpPr>
          <p:nvPr/>
        </p:nvSpPr>
        <p:spPr bwMode="auto">
          <a:xfrm>
            <a:off x="7759700" y="61913"/>
            <a:ext cx="766763" cy="814387"/>
          </a:xfrm>
          <a:custGeom>
            <a:avLst/>
            <a:gdLst>
              <a:gd name="T0" fmla="*/ 2147483647 w 483"/>
              <a:gd name="T1" fmla="*/ 2147483647 h 513"/>
              <a:gd name="T2" fmla="*/ 2147483647 w 483"/>
              <a:gd name="T3" fmla="*/ 2147483647 h 513"/>
              <a:gd name="T4" fmla="*/ 2147483647 w 483"/>
              <a:gd name="T5" fmla="*/ 2147483647 h 513"/>
              <a:gd name="T6" fmla="*/ 2147483647 w 483"/>
              <a:gd name="T7" fmla="*/ 2147483647 h 513"/>
              <a:gd name="T8" fmla="*/ 2147483647 w 483"/>
              <a:gd name="T9" fmla="*/ 2147483647 h 513"/>
              <a:gd name="T10" fmla="*/ 2147483647 w 483"/>
              <a:gd name="T11" fmla="*/ 2147483647 h 513"/>
              <a:gd name="T12" fmla="*/ 2147483647 w 483"/>
              <a:gd name="T13" fmla="*/ 2147483647 h 513"/>
              <a:gd name="T14" fmla="*/ 2147483647 w 483"/>
              <a:gd name="T15" fmla="*/ 2147483647 h 513"/>
              <a:gd name="T16" fmla="*/ 2147483647 w 483"/>
              <a:gd name="T17" fmla="*/ 2147483647 h 513"/>
              <a:gd name="T18" fmla="*/ 2147483647 w 483"/>
              <a:gd name="T19" fmla="*/ 2147483647 h 513"/>
              <a:gd name="T20" fmla="*/ 2147483647 w 483"/>
              <a:gd name="T21" fmla="*/ 2147483647 h 513"/>
              <a:gd name="T22" fmla="*/ 2147483647 w 483"/>
              <a:gd name="T23" fmla="*/ 2147483647 h 51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83"/>
              <a:gd name="T37" fmla="*/ 0 h 513"/>
              <a:gd name="T38" fmla="*/ 483 w 483"/>
              <a:gd name="T39" fmla="*/ 513 h 51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83" h="513">
                <a:moveTo>
                  <a:pt x="8" y="249"/>
                </a:moveTo>
                <a:cubicBezTo>
                  <a:pt x="16" y="214"/>
                  <a:pt x="99" y="144"/>
                  <a:pt x="128" y="105"/>
                </a:cubicBezTo>
                <a:cubicBezTo>
                  <a:pt x="157" y="66"/>
                  <a:pt x="136" y="30"/>
                  <a:pt x="184" y="17"/>
                </a:cubicBezTo>
                <a:cubicBezTo>
                  <a:pt x="232" y="4"/>
                  <a:pt x="368" y="0"/>
                  <a:pt x="416" y="25"/>
                </a:cubicBezTo>
                <a:cubicBezTo>
                  <a:pt x="464" y="50"/>
                  <a:pt x="463" y="116"/>
                  <a:pt x="472" y="169"/>
                </a:cubicBezTo>
                <a:cubicBezTo>
                  <a:pt x="481" y="222"/>
                  <a:pt x="483" y="292"/>
                  <a:pt x="472" y="345"/>
                </a:cubicBezTo>
                <a:cubicBezTo>
                  <a:pt x="461" y="398"/>
                  <a:pt x="429" y="465"/>
                  <a:pt x="408" y="489"/>
                </a:cubicBezTo>
                <a:cubicBezTo>
                  <a:pt x="387" y="513"/>
                  <a:pt x="372" y="493"/>
                  <a:pt x="344" y="489"/>
                </a:cubicBezTo>
                <a:cubicBezTo>
                  <a:pt x="316" y="485"/>
                  <a:pt x="273" y="485"/>
                  <a:pt x="240" y="465"/>
                </a:cubicBezTo>
                <a:cubicBezTo>
                  <a:pt x="207" y="445"/>
                  <a:pt x="171" y="394"/>
                  <a:pt x="144" y="369"/>
                </a:cubicBezTo>
                <a:cubicBezTo>
                  <a:pt x="117" y="344"/>
                  <a:pt x="104" y="330"/>
                  <a:pt x="80" y="313"/>
                </a:cubicBezTo>
                <a:cubicBezTo>
                  <a:pt x="56" y="296"/>
                  <a:pt x="0" y="284"/>
                  <a:pt x="8" y="249"/>
                </a:cubicBezTo>
                <a:close/>
              </a:path>
            </a:pathLst>
          </a:cu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476" name="Text Box 20"/>
          <p:cNvSpPr txBox="1">
            <a:spLocks noChangeArrowheads="1"/>
          </p:cNvSpPr>
          <p:nvPr/>
        </p:nvSpPr>
        <p:spPr bwMode="auto">
          <a:xfrm>
            <a:off x="8023225" y="1030288"/>
            <a:ext cx="862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/>
              <a:t>Lobe</a:t>
            </a:r>
          </a:p>
        </p:txBody>
      </p:sp>
      <p:sp>
        <p:nvSpPr>
          <p:cNvPr id="19477" name="Line 21"/>
          <p:cNvSpPr>
            <a:spLocks noChangeShapeType="1"/>
          </p:cNvSpPr>
          <p:nvPr/>
        </p:nvSpPr>
        <p:spPr bwMode="auto">
          <a:xfrm flipH="1" flipV="1">
            <a:off x="8293100" y="609600"/>
            <a:ext cx="88900" cy="558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478" name="Text Box 22"/>
          <p:cNvSpPr txBox="1">
            <a:spLocks noChangeArrowheads="1"/>
          </p:cNvSpPr>
          <p:nvPr/>
        </p:nvSpPr>
        <p:spPr bwMode="auto">
          <a:xfrm>
            <a:off x="733425" y="1271588"/>
            <a:ext cx="14029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/>
              <a:t>Minor Calyx</a:t>
            </a:r>
          </a:p>
        </p:txBody>
      </p:sp>
      <p:sp>
        <p:nvSpPr>
          <p:cNvPr id="19479" name="Line 23"/>
          <p:cNvSpPr>
            <a:spLocks noChangeShapeType="1"/>
          </p:cNvSpPr>
          <p:nvPr/>
        </p:nvSpPr>
        <p:spPr bwMode="auto">
          <a:xfrm>
            <a:off x="1803400" y="1701800"/>
            <a:ext cx="368300" cy="1498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480" name="Text Box 24"/>
          <p:cNvSpPr txBox="1">
            <a:spLocks noChangeArrowheads="1"/>
          </p:cNvSpPr>
          <p:nvPr/>
        </p:nvSpPr>
        <p:spPr bwMode="auto">
          <a:xfrm>
            <a:off x="161593" y="4103688"/>
            <a:ext cx="118494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/>
              <a:t>Papilla of</a:t>
            </a:r>
          </a:p>
          <a:p>
            <a:pPr algn="ctr">
              <a:defRPr/>
            </a:pPr>
            <a:r>
              <a:rPr lang="en-US"/>
              <a:t>Medullary</a:t>
            </a:r>
          </a:p>
          <a:p>
            <a:pPr algn="ctr">
              <a:defRPr/>
            </a:pPr>
            <a:r>
              <a:rPr lang="en-US"/>
              <a:t>Pyramid</a:t>
            </a:r>
          </a:p>
        </p:txBody>
      </p:sp>
      <p:sp>
        <p:nvSpPr>
          <p:cNvPr id="19481" name="Line 25"/>
          <p:cNvSpPr>
            <a:spLocks noChangeShapeType="1"/>
          </p:cNvSpPr>
          <p:nvPr/>
        </p:nvSpPr>
        <p:spPr bwMode="auto">
          <a:xfrm flipV="1">
            <a:off x="1460500" y="4025900"/>
            <a:ext cx="622300" cy="279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482" name="Text Box 26"/>
          <p:cNvSpPr txBox="1">
            <a:spLocks noChangeArrowheads="1"/>
          </p:cNvSpPr>
          <p:nvPr/>
        </p:nvSpPr>
        <p:spPr bwMode="auto">
          <a:xfrm>
            <a:off x="1481952" y="5487988"/>
            <a:ext cx="176208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/>
              <a:t>Interlobar</a:t>
            </a:r>
          </a:p>
          <a:p>
            <a:pPr algn="ctr">
              <a:defRPr/>
            </a:pPr>
            <a:r>
              <a:rPr lang="en-US"/>
              <a:t>Artery and Vein</a:t>
            </a:r>
          </a:p>
        </p:txBody>
      </p:sp>
      <p:sp>
        <p:nvSpPr>
          <p:cNvPr id="19483" name="Line 27"/>
          <p:cNvSpPr>
            <a:spLocks noChangeShapeType="1"/>
          </p:cNvSpPr>
          <p:nvPr/>
        </p:nvSpPr>
        <p:spPr bwMode="auto">
          <a:xfrm flipV="1">
            <a:off x="3238500" y="5207000"/>
            <a:ext cx="138430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484" name="Line 28"/>
          <p:cNvSpPr>
            <a:spLocks noChangeShapeType="1"/>
          </p:cNvSpPr>
          <p:nvPr/>
        </p:nvSpPr>
        <p:spPr bwMode="auto">
          <a:xfrm flipV="1">
            <a:off x="3238500" y="5067300"/>
            <a:ext cx="698500" cy="749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485" name="Text Box 29"/>
          <p:cNvSpPr txBox="1">
            <a:spLocks noChangeArrowheads="1"/>
          </p:cNvSpPr>
          <p:nvPr/>
        </p:nvSpPr>
        <p:spPr bwMode="auto">
          <a:xfrm>
            <a:off x="7499350" y="6216650"/>
            <a:ext cx="1644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/>
              <a:t>Arcuate Artery</a:t>
            </a:r>
          </a:p>
          <a:p>
            <a:pPr algn="ctr">
              <a:defRPr/>
            </a:pPr>
            <a:r>
              <a:rPr lang="en-US"/>
              <a:t>(and Vein)</a:t>
            </a:r>
          </a:p>
        </p:txBody>
      </p:sp>
      <p:sp>
        <p:nvSpPr>
          <p:cNvPr id="19486" name="Line 30"/>
          <p:cNvSpPr>
            <a:spLocks noChangeShapeType="1"/>
          </p:cNvSpPr>
          <p:nvPr/>
        </p:nvSpPr>
        <p:spPr bwMode="auto">
          <a:xfrm flipH="1" flipV="1">
            <a:off x="6273800" y="5753100"/>
            <a:ext cx="1917700" cy="546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487" name="Line 31"/>
          <p:cNvSpPr>
            <a:spLocks noChangeShapeType="1"/>
          </p:cNvSpPr>
          <p:nvPr/>
        </p:nvSpPr>
        <p:spPr bwMode="auto">
          <a:xfrm>
            <a:off x="3251200" y="5791200"/>
            <a:ext cx="224790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488" name="Line 32"/>
          <p:cNvSpPr>
            <a:spLocks noChangeShapeType="1"/>
          </p:cNvSpPr>
          <p:nvPr/>
        </p:nvSpPr>
        <p:spPr bwMode="auto">
          <a:xfrm flipH="1" flipV="1">
            <a:off x="7505700" y="5156200"/>
            <a:ext cx="673100" cy="1143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490" name="Line 34"/>
          <p:cNvSpPr>
            <a:spLocks noChangeShapeType="1"/>
          </p:cNvSpPr>
          <p:nvPr/>
        </p:nvSpPr>
        <p:spPr bwMode="auto">
          <a:xfrm flipH="1" flipV="1">
            <a:off x="7112000" y="2501900"/>
            <a:ext cx="1079500" cy="3810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332" name="Text Box 35"/>
          <p:cNvSpPr txBox="1">
            <a:spLocks noChangeArrowheads="1"/>
          </p:cNvSpPr>
          <p:nvPr/>
        </p:nvSpPr>
        <p:spPr bwMode="auto">
          <a:xfrm>
            <a:off x="809625" y="0"/>
            <a:ext cx="55475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dirty="0"/>
              <a:t>Slide </a:t>
            </a:r>
            <a:r>
              <a:rPr lang="en-US" sz="3200" dirty="0" smtClean="0"/>
              <a:t>206 – fetal kidney (lobular)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594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6" grpId="0"/>
      <p:bldP spid="19478" grpId="0"/>
      <p:bldP spid="19480" grpId="0"/>
      <p:bldP spid="19482" grpId="0"/>
      <p:bldP spid="1948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4721225" y="0"/>
            <a:ext cx="119616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dirty="0"/>
              <a:t>Ureter</a:t>
            </a:r>
          </a:p>
          <a:p>
            <a:pPr eaLnBrk="1" hangingPunct="1"/>
            <a:r>
              <a:rPr lang="en-US" altLang="en-US" sz="2000" dirty="0"/>
              <a:t>(relaxed)</a:t>
            </a:r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5905500" y="241300"/>
            <a:ext cx="1346200" cy="469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>
            <a:off x="5918200" y="254000"/>
            <a:ext cx="698500" cy="647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4" name="Text Box 10"/>
          <p:cNvSpPr txBox="1">
            <a:spLocks noChangeArrowheads="1"/>
          </p:cNvSpPr>
          <p:nvPr/>
        </p:nvSpPr>
        <p:spPr bwMode="auto">
          <a:xfrm>
            <a:off x="1749425" y="0"/>
            <a:ext cx="21050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3200"/>
              <a:t>Slide #206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3260725" y="1798638"/>
            <a:ext cx="277204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/>
              <a:t>Transitional Epithelium</a:t>
            </a:r>
          </a:p>
        </p:txBody>
      </p:sp>
      <p:sp>
        <p:nvSpPr>
          <p:cNvPr id="20492" name="Line 12"/>
          <p:cNvSpPr>
            <a:spLocks noChangeShapeType="1"/>
          </p:cNvSpPr>
          <p:nvPr/>
        </p:nvSpPr>
        <p:spPr bwMode="auto">
          <a:xfrm flipH="1">
            <a:off x="4248150" y="2266950"/>
            <a:ext cx="190500" cy="17716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6346825" y="5989638"/>
            <a:ext cx="19511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/>
              <a:t>Smooth Muscle</a:t>
            </a:r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 flipH="1" flipV="1">
            <a:off x="5429250" y="5276850"/>
            <a:ext cx="102870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1320214" y="5913438"/>
            <a:ext cx="2215735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000"/>
              <a:t>Adventitia</a:t>
            </a:r>
            <a:r>
              <a:rPr lang="en-US" altLang="en-US" sz="1400"/>
              <a:t> </a:t>
            </a:r>
          </a:p>
          <a:p>
            <a:pPr algn="ctr" eaLnBrk="1" hangingPunct="1"/>
            <a:r>
              <a:rPr lang="en-US" altLang="en-US" sz="1600"/>
              <a:t>(</a:t>
            </a:r>
            <a:r>
              <a:rPr lang="en-US" altLang="en-US"/>
              <a:t>Connective Tissue)</a:t>
            </a:r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0" y="5380038"/>
            <a:ext cx="19239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/>
              <a:t>Lamina Propria</a:t>
            </a:r>
          </a:p>
        </p:txBody>
      </p:sp>
      <p:sp>
        <p:nvSpPr>
          <p:cNvPr id="20497" name="Line 17"/>
          <p:cNvSpPr>
            <a:spLocks noChangeShapeType="1"/>
          </p:cNvSpPr>
          <p:nvPr/>
        </p:nvSpPr>
        <p:spPr bwMode="auto">
          <a:xfrm flipV="1">
            <a:off x="1739900" y="3714750"/>
            <a:ext cx="628650" cy="17716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39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  <p:bldP spid="20488" grpId="0" animBg="1"/>
      <p:bldP spid="20489" grpId="0" animBg="1"/>
      <p:bldP spid="20491" grpId="0"/>
      <p:bldP spid="20492" grpId="0" animBg="1"/>
      <p:bldP spid="20493" grpId="0"/>
      <p:bldP spid="20494" grpId="0" animBg="1"/>
      <p:bldP spid="20495" grpId="0"/>
      <p:bldP spid="20496" grpId="0"/>
      <p:bldP spid="2049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9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</p:pic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593725" y="4141788"/>
            <a:ext cx="1923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/>
              <a:t>Lamina </a:t>
            </a:r>
            <a:r>
              <a:rPr lang="en-US" sz="2000" dirty="0" err="1"/>
              <a:t>Propria</a:t>
            </a:r>
            <a:endParaRPr lang="en-US" sz="2000" dirty="0"/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 rot="644895">
            <a:off x="2374622" y="1914453"/>
            <a:ext cx="25100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/>
              <a:t>Transitional Epithelium</a:t>
            </a:r>
          </a:p>
        </p:txBody>
      </p:sp>
      <p:sp>
        <p:nvSpPr>
          <p:cNvPr id="25608" name="Line 8"/>
          <p:cNvSpPr>
            <a:spLocks noChangeShapeType="1"/>
          </p:cNvSpPr>
          <p:nvPr/>
        </p:nvSpPr>
        <p:spPr bwMode="auto">
          <a:xfrm>
            <a:off x="3276600" y="2133600"/>
            <a:ext cx="22860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439" name="TextBox 6"/>
          <p:cNvSpPr txBox="1">
            <a:spLocks noChangeArrowheads="1"/>
          </p:cNvSpPr>
          <p:nvPr/>
        </p:nvSpPr>
        <p:spPr bwMode="auto">
          <a:xfrm>
            <a:off x="2860382" y="6273225"/>
            <a:ext cx="34642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3200" b="1" dirty="0"/>
              <a:t>Slide </a:t>
            </a:r>
            <a:r>
              <a:rPr lang="en-US" altLang="en-US" sz="3200" b="1" dirty="0" smtClean="0"/>
              <a:t>211 - ureter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67034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  <p:bldP spid="2560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782</Words>
  <Application>Microsoft Office PowerPoint</Application>
  <PresentationFormat>On-screen Show (4:3)</PresentationFormat>
  <Paragraphs>313</Paragraphs>
  <Slides>26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Histology of the Urinary System  Lab Orientation</vt:lpstr>
      <vt:lpstr>PowerPoint Presentation</vt:lpstr>
      <vt:lpstr>Slide 40: kidney</vt:lpstr>
      <vt:lpstr>Slide 40: kidney</vt:lpstr>
      <vt:lpstr>Slide 49: kidney (cortex)</vt:lpstr>
      <vt:lpstr>Slide 49: kidney (medulla)</vt:lpstr>
      <vt:lpstr>Slide 304: kidney, PAS</vt:lpstr>
      <vt:lpstr>Slide 304: kidney, PAS, cortical section: medullary rays will appear as fascicles (like bundles of straws) amidst cortical labyrinth of coiled tubes and glomeruli</vt:lpstr>
      <vt:lpstr>Slide 55: ureter</vt:lpstr>
      <vt:lpstr>Key Features of the Ureter (from Dr. Carbrey’s notes)</vt:lpstr>
      <vt:lpstr>Slide 98: bladder</vt:lpstr>
      <vt:lpstr>Key Features of the Bladder (from Dr. Carbrey’s notes)</vt:lpstr>
      <vt:lpstr>‘Extra’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Duke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40: kidney</dc:title>
  <dc:creator>J. Matthew Velkey</dc:creator>
  <cp:lastModifiedBy>J. Matthew Velkey</cp:lastModifiedBy>
  <cp:revision>27</cp:revision>
  <dcterms:created xsi:type="dcterms:W3CDTF">2011-10-31T23:10:24Z</dcterms:created>
  <dcterms:modified xsi:type="dcterms:W3CDTF">2014-11-04T03:35:50Z</dcterms:modified>
</cp:coreProperties>
</file>